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Lst>
  <p:sldSz cy="5143500" cx="9144000"/>
  <p:notesSz cx="6858000" cy="9144000"/>
  <p:embeddedFontLst>
    <p:embeddedFont>
      <p:font typeface="Roboto"/>
      <p:regular r:id="rId160"/>
      <p:bold r:id="rId161"/>
      <p:italic r:id="rId162"/>
      <p:boldItalic r:id="rId163"/>
    </p:embeddedFont>
    <p:embeddedFont>
      <p:font typeface="Lato"/>
      <p:regular r:id="rId164"/>
      <p:bold r:id="rId165"/>
      <p:italic r:id="rId166"/>
      <p:boldItalic r:id="rId167"/>
    </p:embeddedFont>
    <p:embeddedFont>
      <p:font typeface="Lora"/>
      <p:regular r:id="rId168"/>
      <p:bold r:id="rId169"/>
      <p:italic r:id="rId170"/>
      <p:boldItalic r:id="rId171"/>
    </p:embeddedFont>
    <p:embeddedFont>
      <p:font typeface="Merriweather"/>
      <p:regular r:id="rId172"/>
      <p:bold r:id="rId173"/>
      <p:italic r:id="rId174"/>
      <p:boldItalic r:id="rId1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BD8439-B53B-4B0E-8CB1-18338A24D940}">
  <a:tblStyle styleId="{DEBD8439-B53B-4B0E-8CB1-18338A24D94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175" Type="http://schemas.openxmlformats.org/officeDocument/2006/relationships/font" Target="fonts/Merriweather-boldItalic.fntdata"/><Relationship Id="rId39" Type="http://schemas.openxmlformats.org/officeDocument/2006/relationships/slide" Target="slides/slide33.xml"/><Relationship Id="rId174" Type="http://schemas.openxmlformats.org/officeDocument/2006/relationships/font" Target="fonts/Merriweather-italic.fntdata"/><Relationship Id="rId38" Type="http://schemas.openxmlformats.org/officeDocument/2006/relationships/slide" Target="slides/slide32.xml"/><Relationship Id="rId173" Type="http://schemas.openxmlformats.org/officeDocument/2006/relationships/font" Target="fonts/Merriweather-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Merriweather-regular.fntdata"/><Relationship Id="rId65" Type="http://schemas.openxmlformats.org/officeDocument/2006/relationships/slide" Target="slides/slide59.xml"/><Relationship Id="rId171" Type="http://schemas.openxmlformats.org/officeDocument/2006/relationships/font" Target="fonts/Lora-boldItalic.fntdata"/><Relationship Id="rId68" Type="http://schemas.openxmlformats.org/officeDocument/2006/relationships/slide" Target="slides/slide62.xml"/><Relationship Id="rId170" Type="http://schemas.openxmlformats.org/officeDocument/2006/relationships/font" Target="fonts/Lora-italic.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Lato-bold.fntdata"/><Relationship Id="rId69" Type="http://schemas.openxmlformats.org/officeDocument/2006/relationships/slide" Target="slides/slide63.xml"/><Relationship Id="rId164" Type="http://schemas.openxmlformats.org/officeDocument/2006/relationships/font" Target="fonts/Lato-regular.fntdata"/><Relationship Id="rId163" Type="http://schemas.openxmlformats.org/officeDocument/2006/relationships/font" Target="fonts/Roboto-boldItalic.fntdata"/><Relationship Id="rId162" Type="http://schemas.openxmlformats.org/officeDocument/2006/relationships/font" Target="fonts/Roboto-italic.fntdata"/><Relationship Id="rId169" Type="http://schemas.openxmlformats.org/officeDocument/2006/relationships/font" Target="fonts/Lora-bold.fntdata"/><Relationship Id="rId168" Type="http://schemas.openxmlformats.org/officeDocument/2006/relationships/font" Target="fonts/Lora-regular.fntdata"/><Relationship Id="rId167" Type="http://schemas.openxmlformats.org/officeDocument/2006/relationships/font" Target="fonts/Lato-boldItalic.fntdata"/><Relationship Id="rId166" Type="http://schemas.openxmlformats.org/officeDocument/2006/relationships/font" Target="fonts/Lato-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oboto-bold.fntdata"/><Relationship Id="rId54" Type="http://schemas.openxmlformats.org/officeDocument/2006/relationships/slide" Target="slides/slide48.xml"/><Relationship Id="rId160" Type="http://schemas.openxmlformats.org/officeDocument/2006/relationships/font" Target="fonts/Roboto-regular.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tfulapi.net/http-status-code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c5e67786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c5e67786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a7ac15a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a7ac15a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8c201d847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8c201d847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8c201d847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8c201d847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8a7ac15a85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8a7ac15a85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8c201d847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8c201d847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8c201d847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8c201d847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8c201d847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8c201d847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8c201d847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8c201d847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8c201d847e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8c201d847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8c201d847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8c201d847e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8c201d847e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8c201d847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a7ac15a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a7ac15a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8c201d847e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8c201d847e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8c201d847e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8c201d847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8c201d847e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8c201d847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8c201d847e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8c201d847e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8c201d847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8c201d847e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8c201d847e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8c201d847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8c201d847e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8c201d847e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8c201d847e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8c201d847e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8c201d847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8c201d847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8c201d847e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8c201d847e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a7ac15a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a7ac15a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8c201d847e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8c201d847e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8c201d847e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8c201d847e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8c201d847e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8c201d847e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8c201d847e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8c201d847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8c201d847e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8c201d847e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8c201d847e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8c201d847e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8c201d847e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8c201d847e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88c08ff6c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88c08ff6c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8a7ac15a85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8a7ac15a85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8c201d847e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8c201d847e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8a7ac15a8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a7ac15a8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8c201d847e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8c201d847e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8c201d847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8c201d847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8c201d847e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8c201d847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8c201d847e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8c201d847e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8c201d847e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8c201d847e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8c201d847e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8c201d847e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8c201d847e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8c201d847e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50">
                <a:solidFill>
                  <a:schemeClr val="dk1"/>
                </a:solidFill>
              </a:rPr>
              <a:t>kind create cluster --config kind.yaml</a:t>
            </a:r>
            <a:endParaRPr sz="8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850">
              <a:solidFill>
                <a:schemeClr val="dk1"/>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8c201d847e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8c201d847e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8c201d847e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8c201d847e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8c201d847e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8c201d847e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sz="1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8a7ac15a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a7ac15a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c201d847e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c201d847e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sz="1800">
              <a:solidFill>
                <a:schemeClr val="dk1"/>
              </a:solidFil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c201d847e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c201d847e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8c201d847e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8c201d847e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8c201d847e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8c201d847e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rPr>
              <a:t>Sometimes you could have a problem compiling using the operator sdk</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it is caused because of an error in your local env. You need to set the go env GOROOT.</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Run export GOROOT=$(go env GOROOT)</a:t>
            </a:r>
            <a:endParaRPr sz="900">
              <a:solidFill>
                <a:schemeClr val="dk1"/>
              </a:solidFill>
            </a:endParaRPr>
          </a:p>
          <a:p>
            <a:pPr indent="0" lvl="0" marL="0" rtl="0" algn="l">
              <a:spcBef>
                <a:spcPts val="0"/>
              </a:spcBef>
              <a:spcAft>
                <a:spcPts val="1000"/>
              </a:spcAft>
              <a:buNone/>
            </a:pPr>
            <a:r>
              <a:t/>
            </a:r>
            <a:endParaRPr sz="1800">
              <a:solidFill>
                <a:schemeClr val="dk1"/>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8c201d847e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8c201d847e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8c201d847e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8c201d847e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8c201d847e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8c201d847e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600">
              <a:solidFill>
                <a:schemeClr val="dk1"/>
              </a:solidFil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8c201d847e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8c201d847e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8c201d847e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8c201d847e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c201d847e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c201d847e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a7ac15a8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a7ac15a8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8c201d847e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8c201d847e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8e78a408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8e78a408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8a7ac15a85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8a7ac15a85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8ec49804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8ec49804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a7ac15a8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a7ac15a8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a7ac15a8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a7ac15a8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a7ac15a8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a7ac15a8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a7ac15a8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a7ac15a8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a7ac15a8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a7ac15a8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a7ac15a8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a7ac15a8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a7ac15a8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a7ac15a8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a7ac15a8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a7ac15a8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a7ac15a8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a7ac15a8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/cmd - </a:t>
            </a:r>
            <a:r>
              <a:rPr lang="en" sz="1200">
                <a:solidFill>
                  <a:srgbClr val="24292E"/>
                </a:solidFill>
                <a:highlight>
                  <a:srgbClr val="FFFFFF"/>
                </a:highlight>
              </a:rPr>
              <a:t>(The directory name for each application should match the name of the executable you want to have)</a:t>
            </a:r>
            <a:endParaRPr sz="1200">
              <a:solidFill>
                <a:srgbClr val="24292E"/>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c5e67786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c5e67786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c5e67786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c5e67786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c5e67786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c5e67786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c5e67786f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c5e67786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a7ac15a8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a7ac15a8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a7ac15a8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a7ac15a8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a7ac15a8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a7ac15a8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a7ac15a85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a7ac15a85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a7ac15a8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a7ac15a8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https://restfulapi.net/http-status-codes/</a:t>
            </a:r>
            <a:endParaRPr/>
          </a:p>
          <a:p>
            <a:pPr indent="0" lvl="0" marL="0" rtl="0" algn="l">
              <a:spcBef>
                <a:spcPts val="0"/>
              </a:spcBef>
              <a:spcAft>
                <a:spcPts val="0"/>
              </a:spcAft>
              <a:buNone/>
            </a:pPr>
            <a:r>
              <a:rPr lang="en"/>
              <a:t>200 , simply means that the </a:t>
            </a:r>
            <a:r>
              <a:rPr lang="en"/>
              <a:t>request</a:t>
            </a:r>
            <a:r>
              <a:rPr lang="en"/>
              <a:t> </a:t>
            </a:r>
            <a:r>
              <a:rPr lang="en"/>
              <a:t>succeeded</a:t>
            </a:r>
            <a:r>
              <a:rPr lang="en"/>
              <a:t> , </a:t>
            </a:r>
            <a:endParaRPr/>
          </a:p>
          <a:p>
            <a:pPr indent="0" lvl="0" marL="0" rtl="0" algn="l">
              <a:spcBef>
                <a:spcPts val="0"/>
              </a:spcBef>
              <a:spcAft>
                <a:spcPts val="0"/>
              </a:spcAft>
              <a:buNone/>
            </a:pPr>
            <a:r>
              <a:rPr lang="en"/>
              <a:t>201 , means that a new resource was created</a:t>
            </a:r>
            <a:endParaRPr/>
          </a:p>
          <a:p>
            <a:pPr indent="0" lvl="0" marL="0" rtl="0" algn="l">
              <a:spcBef>
                <a:spcPts val="0"/>
              </a:spcBef>
              <a:spcAft>
                <a:spcPts val="0"/>
              </a:spcAft>
              <a:buNone/>
            </a:pPr>
            <a:r>
              <a:rPr lang="en"/>
              <a:t>202 , means that the </a:t>
            </a:r>
            <a:r>
              <a:rPr lang="en"/>
              <a:t>request</a:t>
            </a:r>
            <a:r>
              <a:rPr lang="en"/>
              <a:t> was accepted but no action has happened yet on the server</a:t>
            </a:r>
            <a:endParaRPr/>
          </a:p>
          <a:p>
            <a:pPr indent="0" lvl="0" marL="0" rtl="0" algn="l">
              <a:spcBef>
                <a:spcPts val="0"/>
              </a:spcBef>
              <a:spcAft>
                <a:spcPts val="0"/>
              </a:spcAft>
              <a:buNone/>
            </a:pPr>
            <a:r>
              <a:rPr lang="en"/>
              <a:t>300 indicated a redirection to a different place , it is </a:t>
            </a:r>
            <a:r>
              <a:rPr lang="en"/>
              <a:t>useful</a:t>
            </a:r>
            <a:r>
              <a:rPr lang="en"/>
              <a:t> for example when  a website has moved</a:t>
            </a:r>
            <a:endParaRPr/>
          </a:p>
          <a:p>
            <a:pPr indent="0" lvl="0" marL="0" rtl="0" algn="l">
              <a:spcBef>
                <a:spcPts val="0"/>
              </a:spcBef>
              <a:spcAft>
                <a:spcPts val="0"/>
              </a:spcAft>
              <a:buNone/>
            </a:pPr>
            <a:r>
              <a:rPr lang="en"/>
              <a:t>400 </a:t>
            </a:r>
            <a:r>
              <a:rPr lang="en"/>
              <a:t>means</a:t>
            </a:r>
            <a:r>
              <a:rPr lang="en"/>
              <a:t> bad request , the request was not </a:t>
            </a:r>
            <a:r>
              <a:rPr lang="en"/>
              <a:t>formatted</a:t>
            </a:r>
            <a:r>
              <a:rPr lang="en"/>
              <a:t> </a:t>
            </a:r>
            <a:r>
              <a:rPr lang="en"/>
              <a:t>correctly</a:t>
            </a:r>
            <a:r>
              <a:rPr lang="en"/>
              <a:t> for example</a:t>
            </a:r>
            <a:endParaRPr/>
          </a:p>
          <a:p>
            <a:pPr indent="0" lvl="0" marL="0" rtl="0" algn="l">
              <a:spcBef>
                <a:spcPts val="0"/>
              </a:spcBef>
              <a:spcAft>
                <a:spcPts val="0"/>
              </a:spcAft>
              <a:buNone/>
            </a:pPr>
            <a:r>
              <a:rPr lang="en"/>
              <a:t>401 means that the client is unauthorized</a:t>
            </a:r>
            <a:endParaRPr/>
          </a:p>
          <a:p>
            <a:pPr indent="0" lvl="0" marL="0" rtl="0" algn="l">
              <a:spcBef>
                <a:spcPts val="0"/>
              </a:spcBef>
              <a:spcAft>
                <a:spcPts val="0"/>
              </a:spcAft>
              <a:buNone/>
            </a:pPr>
            <a:r>
              <a:rPr lang="en"/>
              <a:t>403 , means forbidden the client is authenticated but do not have access to the </a:t>
            </a:r>
            <a:r>
              <a:rPr lang="en"/>
              <a:t>resource</a:t>
            </a:r>
            <a:r>
              <a:rPr lang="en"/>
              <a:t> </a:t>
            </a:r>
            <a:endParaRPr/>
          </a:p>
          <a:p>
            <a:pPr indent="0" lvl="0" marL="0" rtl="0" algn="l">
              <a:spcBef>
                <a:spcPts val="0"/>
              </a:spcBef>
              <a:spcAft>
                <a:spcPts val="0"/>
              </a:spcAft>
              <a:buNone/>
            </a:pPr>
            <a:r>
              <a:rPr lang="en"/>
              <a:t>404 used when a resource was not found</a:t>
            </a:r>
            <a:endParaRPr/>
          </a:p>
          <a:p>
            <a:pPr indent="0" lvl="0" marL="0" rtl="0" algn="l">
              <a:spcBef>
                <a:spcPts val="0"/>
              </a:spcBef>
              <a:spcAft>
                <a:spcPts val="0"/>
              </a:spcAft>
              <a:buNone/>
            </a:pPr>
            <a:r>
              <a:rPr lang="en"/>
              <a:t>500 means that something went wrong when processing the request on the server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a7ac15a8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a7ac15a8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a7ac15a8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a7ac15a8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a7ac15a8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a7ac15a8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a7ac15a8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a7ac15a8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a7ac15a85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a7ac15a8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a7ac15a85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a7ac15a85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8a7ac15a85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a7ac15a85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a7ac15a85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a7ac15a85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a7ac15a8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a7ac15a8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a7ac15a8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a7ac15a8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a7ac15a85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a7ac15a85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8a7ac15a8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a7ac15a8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a7ac15a85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a7ac15a85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a7ac15a85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a7ac15a85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8a7ac15a8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a7ac15a8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a7ac15a85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a7ac15a8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8a7ac15a85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a7ac15a85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e78a408e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e78a408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e78a408e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e78a408e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a7ac15a8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a7ac15a8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e78a408e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e78a408e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a7ac15a85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a7ac15a85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c5e67786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c5e67786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c5e67786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c5e67786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c5e67786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c5e67786f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c5e67786f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c5e67786f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c5e67786f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c5e67786f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a7ac15a85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a7ac15a85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a7ac15a85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a7ac15a85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a7ac15a85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a7ac15a85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8a7ac15a8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a7ac15a8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a7ac15a8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8a7ac15a8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8a7ac15a85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8a7ac15a85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a7ac15a85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a7ac15a85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8a7ac15a85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8a7ac15a85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8a7ac15a85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8a7ac15a85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8adbe0c19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8adbe0c19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8adbe0c19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8adbe0c19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a7ac15a8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a7ac15a8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a7ac15a85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a7ac15a8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adbe0c19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adbe0c19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a7ac15a8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a7ac15a8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a7ac15a85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a7ac15a85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8a7ac15a85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8a7ac15a85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8a7ac15a85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a7ac15a85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a7ac15a85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a7ac15a8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8e78a408e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8e78a408e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8c5e67786f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c5e67786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8a7ac15a85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8a7ac15a85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8a7ac15a85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a7ac15a85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90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a7ac15a8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a7ac15a8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8c5e67786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8c5e67786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a7ac15a8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a7ac15a8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8c5e67786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8c5e67786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37474F"/>
              </a:buClr>
              <a:buSzPts val="1500"/>
              <a:buFont typeface="Georgia"/>
              <a:buAutoNum type="arabicPeriod"/>
            </a:pPr>
            <a:r>
              <a:t/>
            </a:r>
            <a:endParaRPr i="1" sz="1500">
              <a:solidFill>
                <a:srgbClr val="37474F"/>
              </a:solidFill>
              <a:latin typeface="Georgia"/>
              <a:ea typeface="Georgia"/>
              <a:cs typeface="Georgia"/>
              <a:sym typeface="Georgia"/>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8c5e67786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8c5e67786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37474F"/>
              </a:solidFill>
              <a:latin typeface="Georgia"/>
              <a:ea typeface="Georgia"/>
              <a:cs typeface="Georgia"/>
              <a:sym typeface="Georgia"/>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8c5e67786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8c5e67786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37474F"/>
              </a:solidFill>
              <a:latin typeface="Georgia"/>
              <a:ea typeface="Georgia"/>
              <a:cs typeface="Georgia"/>
              <a:sym typeface="Georgia"/>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8c5e67786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8c5e67786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37474F"/>
              </a:solidFill>
              <a:latin typeface="Georgia"/>
              <a:ea typeface="Georgia"/>
              <a:cs typeface="Georgia"/>
              <a:sym typeface="Georgia"/>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8c5e67786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8c5e67786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500">
              <a:solidFill>
                <a:srgbClr val="37474F"/>
              </a:solidFill>
              <a:latin typeface="Georgia"/>
              <a:ea typeface="Georgia"/>
              <a:cs typeface="Georgia"/>
              <a:sym typeface="Georgia"/>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c5e67786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c5e67786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8c5e67786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8c5e67786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8c5e67786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8c5e67786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8c5e67786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8c5e67786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8a7ac15a8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8a7ac15a8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a7ac15a8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a7ac15a8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8a7ac15a8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8a7ac15a8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8a7ac15a8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8a7ac15a8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8a7ac15a8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8a7ac15a8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8a7ac15a8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8a7ac15a8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8a7ac15a8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8a7ac15a8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8c5e67786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8c5e67786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c5e67786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8c5e67786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88c08ff6c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88c08ff6c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8c201d847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8c201d847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8c201d847e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8c201d847e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2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2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2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2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2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hyperlink" Target="https://github.com/operator-framework/operator-sdk/releases"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golang/go/wiki/Modules" TargetMode="External"/><Relationship Id="rId4" Type="http://schemas.openxmlformats.org/officeDocument/2006/relationships/hyperlink" Target="https://github.com/golang-standards/project-layou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github.com/gorilla/mux#exampl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jwt.io/introduc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golang.org/s/sqldriver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golang.org/pkg/database/sql/#DB.Quer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golang.org/pkg/database/sql/#DB.Exec"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tools.ietf.org/html/rfc6455"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github.com/google/pprof" TargetMode="External"/><Relationship Id="rId4" Type="http://schemas.openxmlformats.org/officeDocument/2006/relationships/hyperlink" Target="https://golang.org/pkg/runtime/pprof/#Profile"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golang.org/pkg/runtime/#MemSta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localhost:5000/debug/pprof/"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enterprise-architecture.org/downloads?id=208" TargetMode="External"/><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14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Agenda</a:t>
            </a:r>
            <a:endParaRPr/>
          </a:p>
        </p:txBody>
      </p:sp>
      <p:sp>
        <p:nvSpPr>
          <p:cNvPr id="55" name="Google Shape;55;p13"/>
          <p:cNvSpPr txBox="1"/>
          <p:nvPr>
            <p:ph idx="1" type="body"/>
          </p:nvPr>
        </p:nvSpPr>
        <p:spPr>
          <a:xfrm>
            <a:off x="311700" y="715825"/>
            <a:ext cx="8520600" cy="38532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Clr>
                <a:srgbClr val="000000"/>
              </a:buClr>
              <a:buSzPts val="1800"/>
              <a:buAutoNum type="arabicPeriod"/>
            </a:pPr>
            <a:r>
              <a:rPr lang="en">
                <a:solidFill>
                  <a:srgbClr val="000000"/>
                </a:solidFill>
              </a:rPr>
              <a:t>Go </a:t>
            </a:r>
            <a:r>
              <a:rPr lang="en">
                <a:solidFill>
                  <a:srgbClr val="000000"/>
                </a:solidFill>
              </a:rPr>
              <a:t>Fundamentals refresh</a:t>
            </a:r>
            <a:endParaRPr>
              <a:solidFill>
                <a:srgbClr val="000000"/>
              </a:solidFill>
            </a:endParaRPr>
          </a:p>
          <a:p>
            <a:pPr indent="-342900" lvl="0" marL="457200" rtl="0" algn="l">
              <a:spcBef>
                <a:spcPts val="1600"/>
              </a:spcBef>
              <a:spcAft>
                <a:spcPts val="0"/>
              </a:spcAft>
              <a:buClr>
                <a:srgbClr val="000000"/>
              </a:buClr>
              <a:buSzPts val="1800"/>
              <a:buAutoNum type="arabicPeriod"/>
            </a:pPr>
            <a:r>
              <a:rPr lang="en">
                <a:solidFill>
                  <a:srgbClr val="000000"/>
                </a:solidFill>
              </a:rPr>
              <a:t>Structuring our project the right way using modules</a:t>
            </a:r>
            <a:endParaRPr>
              <a:solidFill>
                <a:srgbClr val="000000"/>
              </a:solidFill>
            </a:endParaRPr>
          </a:p>
          <a:p>
            <a:pPr indent="-342900" lvl="0" marL="457200" rtl="0" algn="l">
              <a:spcBef>
                <a:spcPts val="1000"/>
              </a:spcBef>
              <a:spcAft>
                <a:spcPts val="0"/>
              </a:spcAft>
              <a:buClr>
                <a:srgbClr val="000000"/>
              </a:buClr>
              <a:buSzPts val="1800"/>
              <a:buAutoNum type="arabicPeriod"/>
            </a:pPr>
            <a:r>
              <a:rPr lang="en">
                <a:solidFill>
                  <a:srgbClr val="000000"/>
                </a:solidFill>
              </a:rPr>
              <a:t>Creating microservices in go</a:t>
            </a:r>
            <a:endParaRPr>
              <a:solidFill>
                <a:srgbClr val="000000"/>
              </a:solidFill>
            </a:endParaRPr>
          </a:p>
          <a:p>
            <a:pPr indent="-342900" lvl="0" marL="457200" rtl="0" algn="l">
              <a:spcBef>
                <a:spcPts val="1000"/>
              </a:spcBef>
              <a:spcAft>
                <a:spcPts val="0"/>
              </a:spcAft>
              <a:buClr>
                <a:srgbClr val="000000"/>
              </a:buClr>
              <a:buSzPts val="1800"/>
              <a:buAutoNum type="arabicPeriod"/>
            </a:pPr>
            <a:r>
              <a:rPr lang="en">
                <a:solidFill>
                  <a:srgbClr val="000000"/>
                </a:solidFill>
              </a:rPr>
              <a:t>Creating a </a:t>
            </a:r>
            <a:r>
              <a:rPr lang="en">
                <a:solidFill>
                  <a:srgbClr val="000000"/>
                </a:solidFill>
              </a:rPr>
              <a:t>multiplayer </a:t>
            </a:r>
            <a:r>
              <a:rPr lang="en">
                <a:solidFill>
                  <a:srgbClr val="000000"/>
                </a:solidFill>
              </a:rPr>
              <a:t>game server </a:t>
            </a:r>
            <a:endParaRPr>
              <a:solidFill>
                <a:srgbClr val="000000"/>
              </a:solidFill>
            </a:endParaRPr>
          </a:p>
          <a:p>
            <a:pPr indent="-342900" lvl="0" marL="457200" rtl="0" algn="l">
              <a:spcBef>
                <a:spcPts val="1000"/>
              </a:spcBef>
              <a:spcAft>
                <a:spcPts val="0"/>
              </a:spcAft>
              <a:buClr>
                <a:srgbClr val="000000"/>
              </a:buClr>
              <a:buSzPts val="1800"/>
              <a:buAutoNum type="arabicPeriod"/>
            </a:pPr>
            <a:r>
              <a:rPr lang="en">
                <a:solidFill>
                  <a:srgbClr val="000000"/>
                </a:solidFill>
              </a:rPr>
              <a:t>Containerizing , and deploying our go program</a:t>
            </a:r>
            <a:endParaRPr>
              <a:solidFill>
                <a:srgbClr val="000000"/>
              </a:solidFill>
            </a:endParaRPr>
          </a:p>
          <a:p>
            <a:pPr indent="-342900" lvl="0" marL="457200" rtl="0" algn="l">
              <a:spcBef>
                <a:spcPts val="1000"/>
              </a:spcBef>
              <a:spcAft>
                <a:spcPts val="1600"/>
              </a:spcAft>
              <a:buClr>
                <a:srgbClr val="000000"/>
              </a:buClr>
              <a:buSzPts val="1800"/>
              <a:buAutoNum type="arabicPeriod"/>
            </a:pPr>
            <a:r>
              <a:rPr lang="en">
                <a:solidFill>
                  <a:srgbClr val="000000"/>
                </a:solidFill>
              </a:rPr>
              <a:t>Turning our game server into a kubernetes operator</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Go Modules</a:t>
            </a:r>
            <a:endParaRPr/>
          </a:p>
        </p:txBody>
      </p:sp>
      <p:sp>
        <p:nvSpPr>
          <p:cNvPr id="112" name="Google Shape;112;p22"/>
          <p:cNvSpPr txBox="1"/>
          <p:nvPr>
            <p:ph idx="1" type="body"/>
          </p:nvPr>
        </p:nvSpPr>
        <p:spPr>
          <a:xfrm>
            <a:off x="311700" y="832650"/>
            <a:ext cx="8520600" cy="3736200"/>
          </a:xfrm>
          <a:prstGeom prst="rect">
            <a:avLst/>
          </a:prstGeom>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Char char="●"/>
            </a:pPr>
            <a:r>
              <a:rPr lang="en" sz="1600">
                <a:solidFill>
                  <a:srgbClr val="000000"/>
                </a:solidFill>
              </a:rPr>
              <a:t>Unlike Workspaces when using modules we don't need to start under a folder structure (src,pkg and bin directories)</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We start from an empty directory and executing the following</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0" lvl="0" marL="457200" rtl="0" algn="l">
              <a:lnSpc>
                <a:spcPct val="100000"/>
              </a:lnSpc>
              <a:spcBef>
                <a:spcPts val="0"/>
              </a:spcBef>
              <a:spcAft>
                <a:spcPts val="0"/>
              </a:spcAft>
              <a:buNone/>
            </a:pPr>
            <a:r>
              <a:rPr lang="en" sz="1600">
                <a:solidFill>
                  <a:srgbClr val="FFFFFF"/>
                </a:solidFill>
                <a:highlight>
                  <a:srgbClr val="000000"/>
                </a:highlight>
              </a:rPr>
              <a:t>$ go mod init github.com/gameserver</a:t>
            </a:r>
            <a:endParaRPr sz="1600">
              <a:solidFill>
                <a:srgbClr val="FFFFFF"/>
              </a:solidFill>
              <a:highlight>
                <a:srgbClr val="000000"/>
              </a:highlight>
            </a:endParaRPr>
          </a:p>
          <a:p>
            <a:pPr indent="0" lvl="0" marL="457200" rtl="0" algn="l">
              <a:lnSpc>
                <a:spcPct val="100000"/>
              </a:lnSpc>
              <a:spcBef>
                <a:spcPts val="0"/>
              </a:spcBef>
              <a:spcAft>
                <a:spcPts val="0"/>
              </a:spcAft>
              <a:buNone/>
            </a:pPr>
            <a:r>
              <a:t/>
            </a:r>
            <a:endParaRPr sz="1600">
              <a:solidFill>
                <a:srgbClr val="000000"/>
              </a:solidFill>
            </a:endParaRPr>
          </a:p>
          <a:p>
            <a:pPr indent="0" lvl="0" marL="0" rtl="0" algn="l">
              <a:lnSpc>
                <a:spcPct val="100000"/>
              </a:lnSpc>
              <a:spcBef>
                <a:spcPts val="0"/>
              </a:spcBef>
              <a:spcAft>
                <a:spcPts val="0"/>
              </a:spcAft>
              <a:buNone/>
            </a:pPr>
            <a:r>
              <a:rPr lang="en" sz="1600">
                <a:solidFill>
                  <a:srgbClr val="000000"/>
                </a:solidFill>
              </a:rPr>
              <a:t>*As you can see we passed to init a module identifier</a:t>
            </a:r>
            <a:endParaRPr sz="1600">
              <a:solidFill>
                <a:srgbClr val="000000"/>
              </a:solidFill>
            </a:endParaRPr>
          </a:p>
          <a:p>
            <a:pPr indent="0" lvl="0" marL="0" rtl="0" algn="l">
              <a:lnSpc>
                <a:spcPct val="150000"/>
              </a:lnSpc>
              <a:spcBef>
                <a:spcPts val="0"/>
              </a:spcBef>
              <a:spcAft>
                <a:spcPts val="0"/>
              </a:spcAft>
              <a:buNone/>
            </a:pPr>
            <a:r>
              <a:t/>
            </a:r>
            <a:endParaRPr sz="1600">
              <a:solidFill>
                <a:srgbClr val="000000"/>
              </a:solidFill>
              <a:highlight>
                <a:srgbClr val="1E1E1E"/>
              </a:highlight>
            </a:endParaRPr>
          </a:p>
          <a:p>
            <a:pPr indent="0" lvl="0" marL="0" rtl="0" algn="l">
              <a:lnSpc>
                <a:spcPct val="100000"/>
              </a:lnSpc>
              <a:spcBef>
                <a:spcPts val="0"/>
              </a:spcBef>
              <a:spcAft>
                <a:spcPts val="0"/>
              </a:spcAft>
              <a:buNone/>
            </a:pPr>
            <a:r>
              <a:rPr lang="en" sz="1600">
                <a:solidFill>
                  <a:srgbClr val="000000"/>
                </a:solidFill>
              </a:rPr>
              <a:t> </a:t>
            </a:r>
            <a:endParaRPr sz="1600">
              <a:solidFill>
                <a:srgbClr val="000000"/>
              </a:solidFill>
            </a:endParaRPr>
          </a:p>
        </p:txBody>
      </p:sp>
      <p:sp>
        <p:nvSpPr>
          <p:cNvPr id="113" name="Google Shape;113;p22"/>
          <p:cNvSpPr/>
          <p:nvPr/>
        </p:nvSpPr>
        <p:spPr>
          <a:xfrm>
            <a:off x="6132225" y="3349525"/>
            <a:ext cx="2582100" cy="100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a:t>
            </a:r>
            <a:endParaRPr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2"/>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Masters in more details</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748" name="Google Shape;748;p112"/>
          <p:cNvSpPr txBox="1"/>
          <p:nvPr>
            <p:ph idx="1" type="body"/>
          </p:nvPr>
        </p:nvSpPr>
        <p:spPr>
          <a:xfrm>
            <a:off x="311700" y="568375"/>
            <a:ext cx="8649600" cy="42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The Master is composed of multiple components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for simplicity, set up scripts typically start all master components on the same machine, and do not run user containers on this machine.</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b="1" lang="en">
                <a:solidFill>
                  <a:schemeClr val="dk1"/>
                </a:solidFill>
              </a:rPr>
              <a:t>Kube-apiserver </a:t>
            </a:r>
            <a:r>
              <a:rPr lang="en">
                <a:solidFill>
                  <a:schemeClr val="dk1"/>
                </a:solidFill>
              </a:rPr>
              <a:t>which is the front facing interface into the master , it expose it’s interface via Rest api and consumes json or yaml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b="1" lang="en">
                <a:solidFill>
                  <a:schemeClr val="dk1"/>
                </a:solidFill>
              </a:rPr>
              <a:t>Etcd</a:t>
            </a:r>
            <a:r>
              <a:rPr lang="en">
                <a:solidFill>
                  <a:schemeClr val="dk1"/>
                </a:solidFill>
              </a:rPr>
              <a:t> is the cluster store it is an open source distributed key value database that uses to Keeps the state and config of the cluster</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Just to make it clear we send a manifest file that defines our intents to the api server the api server validates it and save it into the cluster store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13"/>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Masters in more details</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754" name="Google Shape;754;p113"/>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n">
                <a:solidFill>
                  <a:schemeClr val="dk1"/>
                </a:solidFill>
              </a:rPr>
              <a:t>kube-scheduler</a:t>
            </a:r>
            <a:endParaRPr b="1">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Component on the master that watches newly created pods that have no node assigned, and selects a node for them to run on.</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
                <a:solidFill>
                  <a:schemeClr val="dk1"/>
                </a:solidFill>
              </a:rPr>
              <a:t>Factors taken into account for scheduling decisions include individual and collective resource requirements, hardware/software/policy constraints, affinity and anti-affinity specifications, data locality, inter-workload interference and deadlines.</a:t>
            </a:r>
            <a:endParaRPr>
              <a:solidFill>
                <a:schemeClr val="dk1"/>
              </a:solidFill>
            </a:endParaRPr>
          </a:p>
          <a:p>
            <a:pPr indent="0" lvl="0" marL="457200" rtl="0" algn="l">
              <a:lnSpc>
                <a:spcPct val="100000"/>
              </a:lnSpc>
              <a:spcBef>
                <a:spcPts val="0"/>
              </a:spcBef>
              <a:spcAft>
                <a:spcPts val="0"/>
              </a:spcAft>
              <a:buNone/>
            </a:pPr>
            <a:r>
              <a:t/>
            </a:r>
            <a:endParaRPr b="1">
              <a:solidFill>
                <a:schemeClr val="dk1"/>
              </a:solidFill>
            </a:endParaRPr>
          </a:p>
          <a:p>
            <a:pPr indent="-342900" lvl="0" marL="457200" rtl="0" algn="l">
              <a:lnSpc>
                <a:spcPct val="100000"/>
              </a:lnSpc>
              <a:spcBef>
                <a:spcPts val="0"/>
              </a:spcBef>
              <a:spcAft>
                <a:spcPts val="0"/>
              </a:spcAft>
              <a:buSzPts val="1800"/>
              <a:buChar char="●"/>
            </a:pPr>
            <a:r>
              <a:rPr b="1" lang="en">
                <a:solidFill>
                  <a:schemeClr val="dk1"/>
                </a:solidFill>
              </a:rPr>
              <a:t>Kube-Controller-Manager </a:t>
            </a:r>
            <a:r>
              <a:rPr lang="en">
                <a:solidFill>
                  <a:schemeClr val="dk1"/>
                </a:solidFill>
              </a:rPr>
              <a:t>- Component on the master that runs controllers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Node Controller: Responsible for noticing and responding when nodes go down.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Replication Controller: Responsible for maintaining the correct number of pods for every replication controller object in the system.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Endpoints Controller: Populates the Endpoints object (that is, joins Services &amp; Pods).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Service Account &amp; Token Controllers: Create default accounts and API access tokens for new namespaces.</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4"/>
          <p:cNvSpPr/>
          <p:nvPr/>
        </p:nvSpPr>
        <p:spPr>
          <a:xfrm>
            <a:off x="3158000" y="457000"/>
            <a:ext cx="4180200" cy="28671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4"/>
          <p:cNvSpPr/>
          <p:nvPr/>
        </p:nvSpPr>
        <p:spPr>
          <a:xfrm>
            <a:off x="3449600" y="2714325"/>
            <a:ext cx="3597000" cy="4242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l">
              <a:spcBef>
                <a:spcPts val="0"/>
              </a:spcBef>
              <a:spcAft>
                <a:spcPts val="0"/>
              </a:spcAft>
              <a:buNone/>
            </a:pPr>
            <a:r>
              <a:rPr lang="en"/>
              <a:t>Api Server</a:t>
            </a:r>
            <a:endParaRPr/>
          </a:p>
        </p:txBody>
      </p:sp>
      <p:sp>
        <p:nvSpPr>
          <p:cNvPr id="761" name="Google Shape;761;p114"/>
          <p:cNvSpPr/>
          <p:nvPr/>
        </p:nvSpPr>
        <p:spPr>
          <a:xfrm>
            <a:off x="3449600" y="1466350"/>
            <a:ext cx="1004700" cy="848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Kube</a:t>
            </a:r>
            <a:endParaRPr/>
          </a:p>
          <a:p>
            <a:pPr indent="0" lvl="0" marL="0" rtl="0" algn="l">
              <a:spcBef>
                <a:spcPts val="0"/>
              </a:spcBef>
              <a:spcAft>
                <a:spcPts val="0"/>
              </a:spcAft>
              <a:buNone/>
            </a:pPr>
            <a:r>
              <a:rPr lang="en"/>
              <a:t>Scheduler</a:t>
            </a:r>
            <a:endParaRPr/>
          </a:p>
        </p:txBody>
      </p:sp>
      <p:sp>
        <p:nvSpPr>
          <p:cNvPr id="762" name="Google Shape;762;p114"/>
          <p:cNvSpPr/>
          <p:nvPr/>
        </p:nvSpPr>
        <p:spPr>
          <a:xfrm>
            <a:off x="4823900" y="533600"/>
            <a:ext cx="848400" cy="848400"/>
          </a:xfrm>
          <a:prstGeom prst="can">
            <a:avLst>
              <a:gd fmla="val 25000" name="adj"/>
            </a:avLst>
          </a:prstGeom>
          <a:solidFill>
            <a:srgbClr val="6D9EE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Cluster store</a:t>
            </a:r>
            <a:endParaRPr/>
          </a:p>
        </p:txBody>
      </p:sp>
      <p:sp>
        <p:nvSpPr>
          <p:cNvPr id="763" name="Google Shape;763;p114"/>
          <p:cNvSpPr/>
          <p:nvPr/>
        </p:nvSpPr>
        <p:spPr>
          <a:xfrm>
            <a:off x="5802575" y="1466350"/>
            <a:ext cx="1004700" cy="848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Kube</a:t>
            </a:r>
            <a:endParaRPr/>
          </a:p>
          <a:p>
            <a:pPr indent="0" lvl="0" marL="0" rtl="0" algn="l">
              <a:spcBef>
                <a:spcPts val="0"/>
              </a:spcBef>
              <a:spcAft>
                <a:spcPts val="0"/>
              </a:spcAft>
              <a:buNone/>
            </a:pPr>
            <a:r>
              <a:rPr lang="en"/>
              <a:t>Controller</a:t>
            </a:r>
            <a:endParaRPr/>
          </a:p>
        </p:txBody>
      </p:sp>
      <p:cxnSp>
        <p:nvCxnSpPr>
          <p:cNvPr id="764" name="Google Shape;764;p114"/>
          <p:cNvCxnSpPr>
            <a:stCxn id="760" idx="0"/>
            <a:endCxn id="762" idx="3"/>
          </p:cNvCxnSpPr>
          <p:nvPr/>
        </p:nvCxnSpPr>
        <p:spPr>
          <a:xfrm rot="10800000">
            <a:off x="5248100" y="1382025"/>
            <a:ext cx="0" cy="1332300"/>
          </a:xfrm>
          <a:prstGeom prst="straightConnector1">
            <a:avLst/>
          </a:prstGeom>
          <a:noFill/>
          <a:ln cap="flat" cmpd="sng" w="9525">
            <a:solidFill>
              <a:srgbClr val="595959"/>
            </a:solidFill>
            <a:prstDash val="solid"/>
            <a:round/>
            <a:headEnd len="med" w="med" type="none"/>
            <a:tailEnd len="med" w="med" type="triangle"/>
          </a:ln>
        </p:spPr>
      </p:cxnSp>
      <p:cxnSp>
        <p:nvCxnSpPr>
          <p:cNvPr id="765" name="Google Shape;765;p114"/>
          <p:cNvCxnSpPr>
            <a:stCxn id="760" idx="0"/>
            <a:endCxn id="761" idx="3"/>
          </p:cNvCxnSpPr>
          <p:nvPr/>
        </p:nvCxnSpPr>
        <p:spPr>
          <a:xfrm rot="10800000">
            <a:off x="4454300" y="1890525"/>
            <a:ext cx="793800" cy="823800"/>
          </a:xfrm>
          <a:prstGeom prst="straightConnector1">
            <a:avLst/>
          </a:prstGeom>
          <a:noFill/>
          <a:ln cap="flat" cmpd="sng" w="9525">
            <a:solidFill>
              <a:srgbClr val="595959"/>
            </a:solidFill>
            <a:prstDash val="solid"/>
            <a:round/>
            <a:headEnd len="med" w="med" type="none"/>
            <a:tailEnd len="med" w="med" type="triangle"/>
          </a:ln>
        </p:spPr>
      </p:cxnSp>
      <p:cxnSp>
        <p:nvCxnSpPr>
          <p:cNvPr id="766" name="Google Shape;766;p114"/>
          <p:cNvCxnSpPr>
            <a:stCxn id="760" idx="0"/>
            <a:endCxn id="763" idx="1"/>
          </p:cNvCxnSpPr>
          <p:nvPr/>
        </p:nvCxnSpPr>
        <p:spPr>
          <a:xfrm flipH="1" rot="10800000">
            <a:off x="5248100" y="1890525"/>
            <a:ext cx="554400" cy="823800"/>
          </a:xfrm>
          <a:prstGeom prst="straightConnector1">
            <a:avLst/>
          </a:prstGeom>
          <a:noFill/>
          <a:ln cap="flat" cmpd="sng" w="9525">
            <a:solidFill>
              <a:srgbClr val="595959"/>
            </a:solidFill>
            <a:prstDash val="solid"/>
            <a:round/>
            <a:headEnd len="med" w="med" type="none"/>
            <a:tailEnd len="med" w="med" type="triangle"/>
          </a:ln>
        </p:spPr>
      </p:cxnSp>
      <p:sp>
        <p:nvSpPr>
          <p:cNvPr id="767" name="Google Shape;767;p114"/>
          <p:cNvSpPr txBox="1"/>
          <p:nvPr/>
        </p:nvSpPr>
        <p:spPr>
          <a:xfrm>
            <a:off x="4823900" y="51100"/>
            <a:ext cx="9219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Master</a:t>
            </a:r>
            <a:endParaRPr/>
          </a:p>
        </p:txBody>
      </p:sp>
      <p:pic>
        <p:nvPicPr>
          <p:cNvPr id="768" name="Google Shape;768;p114"/>
          <p:cNvPicPr preferRelativeResize="0"/>
          <p:nvPr/>
        </p:nvPicPr>
        <p:blipFill>
          <a:blip r:embed="rId3">
            <a:alphaModFix/>
          </a:blip>
          <a:stretch>
            <a:fillRect/>
          </a:stretch>
        </p:blipFill>
        <p:spPr>
          <a:xfrm>
            <a:off x="4484025" y="4055275"/>
            <a:ext cx="1517925" cy="1055675"/>
          </a:xfrm>
          <a:prstGeom prst="rect">
            <a:avLst/>
          </a:prstGeom>
          <a:noFill/>
          <a:ln>
            <a:noFill/>
          </a:ln>
        </p:spPr>
      </p:pic>
      <p:sp>
        <p:nvSpPr>
          <p:cNvPr id="769" name="Google Shape;769;p114"/>
          <p:cNvSpPr txBox="1"/>
          <p:nvPr/>
        </p:nvSpPr>
        <p:spPr>
          <a:xfrm>
            <a:off x="4851500" y="4294813"/>
            <a:ext cx="10428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kubectl</a:t>
            </a:r>
            <a:endParaRPr/>
          </a:p>
        </p:txBody>
      </p:sp>
      <p:cxnSp>
        <p:nvCxnSpPr>
          <p:cNvPr id="770" name="Google Shape;770;p114"/>
          <p:cNvCxnSpPr>
            <a:stCxn id="768" idx="0"/>
            <a:endCxn id="760" idx="2"/>
          </p:cNvCxnSpPr>
          <p:nvPr/>
        </p:nvCxnSpPr>
        <p:spPr>
          <a:xfrm flipH="1" rot="10800000">
            <a:off x="5242988" y="3138475"/>
            <a:ext cx="5100" cy="916800"/>
          </a:xfrm>
          <a:prstGeom prst="straightConnector1">
            <a:avLst/>
          </a:prstGeom>
          <a:noFill/>
          <a:ln cap="flat" cmpd="sng" w="9525">
            <a:solidFill>
              <a:srgbClr val="595959"/>
            </a:solidFill>
            <a:prstDash val="solid"/>
            <a:round/>
            <a:headEnd len="med" w="med" type="none"/>
            <a:tailEnd len="med" w="med" type="triangle"/>
          </a:ln>
        </p:spPr>
      </p:cxnSp>
      <p:sp>
        <p:nvSpPr>
          <p:cNvPr id="771" name="Google Shape;771;p114"/>
          <p:cNvSpPr/>
          <p:nvPr/>
        </p:nvSpPr>
        <p:spPr>
          <a:xfrm>
            <a:off x="653975" y="617950"/>
            <a:ext cx="1652400" cy="7041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4"/>
          <p:cNvSpPr txBox="1"/>
          <p:nvPr/>
        </p:nvSpPr>
        <p:spPr>
          <a:xfrm>
            <a:off x="1177575" y="273250"/>
            <a:ext cx="6894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Node</a:t>
            </a:r>
            <a:endParaRPr/>
          </a:p>
        </p:txBody>
      </p:sp>
      <p:sp>
        <p:nvSpPr>
          <p:cNvPr id="773" name="Google Shape;773;p114"/>
          <p:cNvSpPr/>
          <p:nvPr/>
        </p:nvSpPr>
        <p:spPr>
          <a:xfrm>
            <a:off x="1555525" y="785450"/>
            <a:ext cx="618600" cy="3447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774" name="Google Shape;774;p114"/>
          <p:cNvSpPr/>
          <p:nvPr/>
        </p:nvSpPr>
        <p:spPr>
          <a:xfrm>
            <a:off x="771150" y="785450"/>
            <a:ext cx="618600" cy="3447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775" name="Google Shape;775;p114"/>
          <p:cNvSpPr/>
          <p:nvPr/>
        </p:nvSpPr>
        <p:spPr>
          <a:xfrm>
            <a:off x="653975" y="2060625"/>
            <a:ext cx="1652400" cy="7041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4"/>
          <p:cNvSpPr/>
          <p:nvPr/>
        </p:nvSpPr>
        <p:spPr>
          <a:xfrm>
            <a:off x="1555525" y="2228125"/>
            <a:ext cx="618600" cy="3447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777" name="Google Shape;777;p114"/>
          <p:cNvSpPr/>
          <p:nvPr/>
        </p:nvSpPr>
        <p:spPr>
          <a:xfrm>
            <a:off x="771150" y="2228125"/>
            <a:ext cx="618600" cy="3447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778" name="Google Shape;778;p114"/>
          <p:cNvSpPr txBox="1"/>
          <p:nvPr/>
        </p:nvSpPr>
        <p:spPr>
          <a:xfrm>
            <a:off x="1177575" y="1718200"/>
            <a:ext cx="6894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Node</a:t>
            </a:r>
            <a:endParaRPr/>
          </a:p>
        </p:txBody>
      </p:sp>
      <p:cxnSp>
        <p:nvCxnSpPr>
          <p:cNvPr id="779" name="Google Shape;779;p114"/>
          <p:cNvCxnSpPr>
            <a:stCxn id="761" idx="1"/>
            <a:endCxn id="771" idx="3"/>
          </p:cNvCxnSpPr>
          <p:nvPr/>
        </p:nvCxnSpPr>
        <p:spPr>
          <a:xfrm rot="10800000">
            <a:off x="2306300" y="970150"/>
            <a:ext cx="1143300" cy="920400"/>
          </a:xfrm>
          <a:prstGeom prst="straightConnector1">
            <a:avLst/>
          </a:prstGeom>
          <a:noFill/>
          <a:ln cap="flat" cmpd="sng" w="9525">
            <a:solidFill>
              <a:srgbClr val="595959"/>
            </a:solidFill>
            <a:prstDash val="solid"/>
            <a:round/>
            <a:headEnd len="med" w="med" type="none"/>
            <a:tailEnd len="med" w="med" type="triangle"/>
          </a:ln>
        </p:spPr>
      </p:cxnSp>
      <p:cxnSp>
        <p:nvCxnSpPr>
          <p:cNvPr id="780" name="Google Shape;780;p114"/>
          <p:cNvCxnSpPr>
            <a:stCxn id="761" idx="1"/>
            <a:endCxn id="775" idx="3"/>
          </p:cNvCxnSpPr>
          <p:nvPr/>
        </p:nvCxnSpPr>
        <p:spPr>
          <a:xfrm flipH="1">
            <a:off x="2306300" y="1890550"/>
            <a:ext cx="1143300" cy="522000"/>
          </a:xfrm>
          <a:prstGeom prst="straightConnector1">
            <a:avLst/>
          </a:prstGeom>
          <a:noFill/>
          <a:ln cap="flat" cmpd="sng" w="9525">
            <a:solidFill>
              <a:srgbClr val="595959"/>
            </a:solidFill>
            <a:prstDash val="solid"/>
            <a:round/>
            <a:headEnd len="med" w="med" type="none"/>
            <a:tailEnd len="med" w="med" type="triangle"/>
          </a:ln>
        </p:spPr>
      </p:cxnSp>
      <p:sp>
        <p:nvSpPr>
          <p:cNvPr id="781" name="Google Shape;781;p114"/>
          <p:cNvSpPr txBox="1"/>
          <p:nvPr/>
        </p:nvSpPr>
        <p:spPr>
          <a:xfrm rot="-5400000">
            <a:off x="4764025" y="3557375"/>
            <a:ext cx="5832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Run commands</a:t>
            </a:r>
            <a:endParaRPr sz="6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5"/>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highlight>
                  <a:srgbClr val="FFFFFF"/>
                </a:highlight>
                <a:latin typeface="Roboto"/>
                <a:ea typeface="Roboto"/>
                <a:cs typeface="Roboto"/>
                <a:sym typeface="Roboto"/>
              </a:rPr>
              <a:t>Kubernetes Main Concepts - Declarative and Desired State</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787" name="Google Shape;787;p115"/>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Kubernetes support a declarative model , hence we send the api a yaml file in a declarative form</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By Desired state it means, we specify in the yamls file our desired state and the cluster responsibility is to make sure it will happen</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We describe the desired state using yaml or json file that serves as a record of intent, but we do not specify how to get there(this is kubernetes responsibility to get us there)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Things could change or go wrong over the lifetime of the cluster(node failing etc…) ,the kubernetes is responsible to always  make sure that  the desired state is kept.</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kubernetes control plane controllers are always running in a loop and checking that the actual state of the cluster matches the desired state, so that if any error occurs they kick in and rectify the cluster  </a:t>
            </a:r>
            <a:endParaRPr sz="1600">
              <a:solidFill>
                <a:schemeClr val="dk1"/>
              </a:solidFill>
            </a:endParaRPr>
          </a:p>
          <a:p>
            <a:pPr indent="0" lvl="0" marL="457200" marR="0" rtl="0" algn="l">
              <a:lnSpc>
                <a:spcPct val="115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6"/>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Reconciling state</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793" name="Google Shape;793;p116"/>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Watch for the </a:t>
            </a:r>
            <a:r>
              <a:rPr lang="en">
                <a:solidFill>
                  <a:schemeClr val="dk1"/>
                </a:solidFill>
                <a:highlight>
                  <a:srgbClr val="CCCCCC"/>
                </a:highlight>
              </a:rPr>
              <a:t>spec</a:t>
            </a:r>
            <a:r>
              <a:rPr lang="en">
                <a:solidFill>
                  <a:schemeClr val="dk1"/>
                </a:solidFill>
              </a:rPr>
              <a:t> fields in the YAML files later!</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The </a:t>
            </a:r>
            <a:r>
              <a:rPr i="1" lang="en">
                <a:solidFill>
                  <a:schemeClr val="dk1"/>
                </a:solidFill>
              </a:rPr>
              <a:t>spec</a:t>
            </a:r>
            <a:r>
              <a:rPr lang="en">
                <a:solidFill>
                  <a:schemeClr val="dk1"/>
                </a:solidFill>
              </a:rPr>
              <a:t> describes </a:t>
            </a:r>
            <a:r>
              <a:rPr i="1" lang="en">
                <a:solidFill>
                  <a:schemeClr val="dk1"/>
                </a:solidFill>
              </a:rPr>
              <a:t>how we want the thing to be</a:t>
            </a:r>
            <a:endParaRPr i="1">
              <a:solidFill>
                <a:schemeClr val="dk1"/>
              </a:solidFill>
            </a:endParaRPr>
          </a:p>
          <a:p>
            <a:pPr indent="0" lvl="0" marL="457200" rtl="0" algn="l">
              <a:lnSpc>
                <a:spcPct val="100000"/>
              </a:lnSpc>
              <a:spcBef>
                <a:spcPts val="0"/>
              </a:spcBef>
              <a:spcAft>
                <a:spcPts val="0"/>
              </a:spcAft>
              <a:buNone/>
            </a:pPr>
            <a:r>
              <a:t/>
            </a:r>
            <a:endParaRPr i="1">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Kubernetes will </a:t>
            </a:r>
            <a:r>
              <a:rPr i="1" lang="en">
                <a:solidFill>
                  <a:schemeClr val="dk1"/>
                </a:solidFill>
              </a:rPr>
              <a:t>reconcile</a:t>
            </a:r>
            <a:r>
              <a:rPr lang="en">
                <a:solidFill>
                  <a:schemeClr val="dk1"/>
                </a:solidFill>
              </a:rPr>
              <a:t> the current state with the spec </a:t>
            </a:r>
            <a:endParaRPr>
              <a:solidFill>
                <a:schemeClr val="dk1"/>
              </a:solidFill>
            </a:endParaRPr>
          </a:p>
          <a:p>
            <a:pPr indent="0" lvl="0" marL="457200" rtl="0" algn="l">
              <a:lnSpc>
                <a:spcPct val="100000"/>
              </a:lnSpc>
              <a:spcBef>
                <a:spcPts val="0"/>
              </a:spcBef>
              <a:spcAft>
                <a:spcPts val="0"/>
              </a:spcAft>
              <a:buNone/>
            </a:pPr>
            <a:br>
              <a:rPr lang="en">
                <a:solidFill>
                  <a:schemeClr val="dk1"/>
                </a:solidFill>
              </a:rPr>
            </a:br>
            <a:r>
              <a:rPr lang="en">
                <a:solidFill>
                  <a:schemeClr val="dk1"/>
                </a:solidFill>
              </a:rPr>
              <a:t>(technically, this is done by a number of </a:t>
            </a:r>
            <a:r>
              <a:rPr i="1" lang="en">
                <a:solidFill>
                  <a:schemeClr val="dk1"/>
                </a:solidFill>
              </a:rPr>
              <a:t>controllers</a:t>
            </a:r>
            <a:r>
              <a:rPr lang="en">
                <a:solidFill>
                  <a:schemeClr val="dk1"/>
                </a:solidFill>
              </a:rPr>
              <a:t>)</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When we want to change some resource, we update the </a:t>
            </a:r>
            <a:r>
              <a:rPr i="1" lang="en">
                <a:solidFill>
                  <a:schemeClr val="dk1"/>
                </a:solidFill>
              </a:rPr>
              <a:t>spec</a:t>
            </a:r>
            <a:endParaRPr i="1">
              <a:solidFill>
                <a:schemeClr val="dk1"/>
              </a:solidFill>
            </a:endParaRPr>
          </a:p>
          <a:p>
            <a:pPr indent="0" lvl="0" marL="457200" rtl="0" algn="l">
              <a:lnSpc>
                <a:spcPct val="100000"/>
              </a:lnSpc>
              <a:spcBef>
                <a:spcPts val="0"/>
              </a:spcBef>
              <a:spcAft>
                <a:spcPts val="0"/>
              </a:spcAft>
              <a:buNone/>
            </a:pPr>
            <a:r>
              <a:t/>
            </a:r>
            <a:endParaRPr i="1">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Kubernetes will then </a:t>
            </a:r>
            <a:r>
              <a:rPr i="1" lang="en">
                <a:solidFill>
                  <a:schemeClr val="dk1"/>
                </a:solidFill>
              </a:rPr>
              <a:t>converge</a:t>
            </a:r>
            <a:r>
              <a:rPr lang="en">
                <a:solidFill>
                  <a:schemeClr val="dk1"/>
                </a:solidFill>
              </a:rPr>
              <a:t> that resource</a:t>
            </a:r>
            <a:endParaRPr>
              <a:solidFill>
                <a:schemeClr val="dk1"/>
              </a:solidFill>
            </a:endParaRPr>
          </a:p>
          <a:p>
            <a:pPr indent="0" lvl="0" marL="0" marR="0" rtl="0" algn="l">
              <a:lnSpc>
                <a:spcPct val="115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7"/>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Kubernetes basic execution unit  -&gt; Pod</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799" name="Google Shape;799;p117"/>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Roboto"/>
              <a:buChar char="●"/>
            </a:pPr>
            <a:r>
              <a:rPr lang="en">
                <a:solidFill>
                  <a:schemeClr val="dk1"/>
                </a:solidFill>
              </a:rPr>
              <a:t>A Pod is the basic execution and scaling unit in kubernetes,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Font typeface="Roboto"/>
              <a:buChar char="●"/>
            </a:pPr>
            <a:r>
              <a:rPr lang="en">
                <a:solidFill>
                  <a:schemeClr val="dk1"/>
                </a:solidFill>
              </a:rPr>
              <a:t>kubernetes runs containers but always inside pods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Font typeface="Roboto"/>
              <a:buChar char="●"/>
            </a:pPr>
            <a:r>
              <a:rPr lang="en">
                <a:solidFill>
                  <a:schemeClr val="dk1"/>
                </a:solidFill>
              </a:rPr>
              <a:t>It is like a sandbox to run containers in</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9250" lvl="0" marL="457200" rtl="0" algn="l">
              <a:lnSpc>
                <a:spcPct val="100000"/>
              </a:lnSpc>
              <a:spcBef>
                <a:spcPts val="0"/>
              </a:spcBef>
              <a:spcAft>
                <a:spcPts val="0"/>
              </a:spcAft>
              <a:buClr>
                <a:schemeClr val="dk1"/>
              </a:buClr>
              <a:buSzPts val="1900"/>
              <a:buChar char="●"/>
            </a:pPr>
            <a:r>
              <a:rPr lang="en" sz="1900">
                <a:solidFill>
                  <a:schemeClr val="dk1"/>
                </a:solidFill>
              </a:rPr>
              <a:t>A pod is a group of containers:</a:t>
            </a:r>
            <a:endParaRPr sz="1900">
              <a:solidFill>
                <a:schemeClr val="dk1"/>
              </a:solidFill>
            </a:endParaRPr>
          </a:p>
          <a:p>
            <a:pPr indent="0" lvl="0" marL="457200" rtl="0" algn="l">
              <a:lnSpc>
                <a:spcPct val="100000"/>
              </a:lnSpc>
              <a:spcBef>
                <a:spcPts val="0"/>
              </a:spcBef>
              <a:spcAft>
                <a:spcPts val="0"/>
              </a:spcAft>
              <a:buNone/>
            </a:pPr>
            <a:r>
              <a:t/>
            </a:r>
            <a:endParaRPr sz="1900">
              <a:solidFill>
                <a:schemeClr val="dk1"/>
              </a:solidFill>
            </a:endParaRPr>
          </a:p>
          <a:p>
            <a:pPr indent="-349250" lvl="1" marL="914400" rtl="0" algn="l">
              <a:lnSpc>
                <a:spcPct val="100000"/>
              </a:lnSpc>
              <a:spcBef>
                <a:spcPts val="0"/>
              </a:spcBef>
              <a:spcAft>
                <a:spcPts val="0"/>
              </a:spcAft>
              <a:buClr>
                <a:schemeClr val="dk1"/>
              </a:buClr>
              <a:buSzPts val="1900"/>
              <a:buChar char="○"/>
            </a:pPr>
            <a:r>
              <a:rPr lang="en" sz="1900">
                <a:solidFill>
                  <a:schemeClr val="dk1"/>
                </a:solidFill>
              </a:rPr>
              <a:t>running together (on the same node)</a:t>
            </a:r>
            <a:endParaRPr sz="1900">
              <a:solidFill>
                <a:schemeClr val="dk1"/>
              </a:solidFill>
            </a:endParaRPr>
          </a:p>
          <a:p>
            <a:pPr indent="0" lvl="0" marL="914400" rtl="0" algn="l">
              <a:lnSpc>
                <a:spcPct val="100000"/>
              </a:lnSpc>
              <a:spcBef>
                <a:spcPts val="0"/>
              </a:spcBef>
              <a:spcAft>
                <a:spcPts val="0"/>
              </a:spcAft>
              <a:buNone/>
            </a:pPr>
            <a:r>
              <a:t/>
            </a:r>
            <a:endParaRPr sz="1900">
              <a:solidFill>
                <a:schemeClr val="dk1"/>
              </a:solidFill>
            </a:endParaRPr>
          </a:p>
          <a:p>
            <a:pPr indent="-349250" lvl="1" marL="914400" rtl="0" algn="l">
              <a:lnSpc>
                <a:spcPct val="100000"/>
              </a:lnSpc>
              <a:spcBef>
                <a:spcPts val="0"/>
              </a:spcBef>
              <a:spcAft>
                <a:spcPts val="0"/>
              </a:spcAft>
              <a:buClr>
                <a:schemeClr val="dk1"/>
              </a:buClr>
              <a:buSzPts val="1900"/>
              <a:buChar char="○"/>
            </a:pPr>
            <a:r>
              <a:rPr lang="en" sz="1900">
                <a:solidFill>
                  <a:schemeClr val="dk1"/>
                </a:solidFill>
              </a:rPr>
              <a:t>sharing resources (RAM, CPU; but also network, volumes)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Font typeface="Roboto"/>
              <a:buChar char="●"/>
            </a:pPr>
            <a:r>
              <a:rPr lang="en">
                <a:solidFill>
                  <a:schemeClr val="dk1"/>
                </a:solidFill>
              </a:rPr>
              <a:t>A Pod models an application-specific “logical host”</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8"/>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Pod state</a:t>
            </a:r>
            <a:endParaRPr/>
          </a:p>
        </p:txBody>
      </p:sp>
      <p:sp>
        <p:nvSpPr>
          <p:cNvPr id="805" name="Google Shape;805;p118"/>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Roboto"/>
              <a:buChar char="●"/>
            </a:pPr>
            <a:r>
              <a:rPr lang="en">
                <a:solidFill>
                  <a:schemeClr val="dk1"/>
                </a:solidFill>
              </a:rPr>
              <a:t>Pods are considered to be relatively ephemeral (rather than durable) entities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Pods do not hold state , so one a pod crash kubernetes will replace it with another</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Multiple</a:t>
            </a:r>
            <a:r>
              <a:rPr lang="en">
                <a:solidFill>
                  <a:schemeClr val="dk1"/>
                </a:solidFill>
              </a:rPr>
              <a:t>  instances of the same pod are called replicas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457200" rtl="0" algn="l">
              <a:lnSpc>
                <a:spcPct val="100000"/>
              </a:lnSpc>
              <a:spcBef>
                <a:spcPts val="0"/>
              </a:spcBef>
              <a:spcAft>
                <a:spcPts val="0"/>
              </a:spcAft>
              <a:buNone/>
            </a:pPr>
            <a:r>
              <a:t/>
            </a:r>
            <a:endParaRPr sz="1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19"/>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Deployments</a:t>
            </a:r>
            <a:endParaRPr/>
          </a:p>
        </p:txBody>
      </p:sp>
      <p:sp>
        <p:nvSpPr>
          <p:cNvPr id="811" name="Google Shape;811;p119"/>
          <p:cNvSpPr txBox="1"/>
          <p:nvPr>
            <p:ph idx="1" type="body"/>
          </p:nvPr>
        </p:nvSpPr>
        <p:spPr>
          <a:xfrm>
            <a:off x="311700" y="8062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sz="1400">
                <a:solidFill>
                  <a:schemeClr val="dk1"/>
                </a:solidFill>
                <a:highlight>
                  <a:srgbClr val="FFFFFF"/>
                </a:highlight>
                <a:latin typeface="Roboto"/>
                <a:ea typeface="Roboto"/>
                <a:cs typeface="Roboto"/>
                <a:sym typeface="Roboto"/>
              </a:rPr>
              <a:t>A </a:t>
            </a:r>
            <a:r>
              <a:rPr i="1" lang="en" sz="1400">
                <a:solidFill>
                  <a:schemeClr val="dk1"/>
                </a:solidFill>
                <a:highlight>
                  <a:srgbClr val="FFFFFF"/>
                </a:highlight>
                <a:latin typeface="Roboto"/>
                <a:ea typeface="Roboto"/>
                <a:cs typeface="Roboto"/>
                <a:sym typeface="Roboto"/>
              </a:rPr>
              <a:t>Deployment</a:t>
            </a:r>
            <a:r>
              <a:rPr lang="en" sz="1400">
                <a:solidFill>
                  <a:schemeClr val="dk1"/>
                </a:solidFill>
                <a:highlight>
                  <a:srgbClr val="FFFFFF"/>
                </a:highlight>
                <a:latin typeface="Roboto"/>
                <a:ea typeface="Roboto"/>
                <a:cs typeface="Roboto"/>
                <a:sym typeface="Roboto"/>
              </a:rPr>
              <a:t> controller provides declarative updates for Pods and ReplicaSets.</a:t>
            </a:r>
            <a:endParaRPr sz="1400">
              <a:solidFill>
                <a:schemeClr val="dk1"/>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400">
              <a:solidFill>
                <a:schemeClr val="dk1"/>
              </a:solidFill>
              <a:highlight>
                <a:srgbClr val="FFFFFF"/>
              </a:highlight>
              <a:latin typeface="Roboto"/>
              <a:ea typeface="Roboto"/>
              <a:cs typeface="Roboto"/>
              <a:sym typeface="Roboto"/>
            </a:endParaRPr>
          </a:p>
          <a:p>
            <a:pPr indent="-317500" lvl="0" marL="457200" rtl="0" algn="l">
              <a:spcBef>
                <a:spcPts val="0"/>
              </a:spcBef>
              <a:spcAft>
                <a:spcPts val="0"/>
              </a:spcAft>
              <a:buClr>
                <a:srgbClr val="1F1F1F"/>
              </a:buClr>
              <a:buSzPts val="1400"/>
              <a:buChar char="●"/>
            </a:pPr>
            <a:r>
              <a:rPr lang="en" sz="1400">
                <a:solidFill>
                  <a:srgbClr val="1F1F1F"/>
                </a:solidFill>
              </a:rPr>
              <a:t>The Deployment Object gives us a better way of handling the scaling of PODs </a:t>
            </a:r>
            <a:endParaRPr sz="1400">
              <a:solidFill>
                <a:srgbClr val="1F1F1F"/>
              </a:solidFill>
            </a:endParaRPr>
          </a:p>
          <a:p>
            <a:pPr indent="0" lvl="0" marL="457200" rtl="0" algn="l">
              <a:spcBef>
                <a:spcPts val="0"/>
              </a:spcBef>
              <a:spcAft>
                <a:spcPts val="0"/>
              </a:spcAft>
              <a:buNone/>
            </a:pPr>
            <a:r>
              <a:t/>
            </a:r>
            <a:endParaRPr sz="1400">
              <a:solidFill>
                <a:srgbClr val="1F1F1F"/>
              </a:solidFill>
            </a:endParaRPr>
          </a:p>
          <a:p>
            <a:pPr indent="-317500" lvl="0" marL="457200" rtl="0" algn="l">
              <a:spcBef>
                <a:spcPts val="0"/>
              </a:spcBef>
              <a:spcAft>
                <a:spcPts val="0"/>
              </a:spcAft>
              <a:buClr>
                <a:srgbClr val="1F1F1F"/>
              </a:buClr>
              <a:buSzPts val="1400"/>
              <a:buChar char="●"/>
            </a:pPr>
            <a:r>
              <a:rPr lang="en" sz="1400">
                <a:solidFill>
                  <a:srgbClr val="1F1F1F"/>
                </a:solidFill>
              </a:rPr>
              <a:t>The advantage of using Deployment versus using a replicaset is having rolling updates support of the POD container versions out-of-the-box. </a:t>
            </a:r>
            <a:endParaRPr sz="1400">
              <a:solidFill>
                <a:srgbClr val="1F1F1F"/>
              </a:solidFill>
            </a:endParaRPr>
          </a:p>
          <a:p>
            <a:pPr indent="0" lvl="0" marL="457200" rtl="0" algn="l">
              <a:spcBef>
                <a:spcPts val="0"/>
              </a:spcBef>
              <a:spcAft>
                <a:spcPts val="0"/>
              </a:spcAft>
              <a:buNone/>
            </a:pPr>
            <a:r>
              <a:t/>
            </a:r>
            <a:endParaRPr sz="1400">
              <a:solidFill>
                <a:srgbClr val="1F1F1F"/>
              </a:solidFill>
            </a:endParaRPr>
          </a:p>
          <a:p>
            <a:pPr indent="-317500" lvl="0" marL="457200" rtl="0" algn="l">
              <a:spcBef>
                <a:spcPts val="0"/>
              </a:spcBef>
              <a:spcAft>
                <a:spcPts val="0"/>
              </a:spcAft>
              <a:buClr>
                <a:srgbClr val="1F1F1F"/>
              </a:buClr>
              <a:buSzPts val="1400"/>
              <a:buChar char="●"/>
            </a:pPr>
            <a:r>
              <a:rPr lang="en" sz="1400">
                <a:solidFill>
                  <a:srgbClr val="1F1F1F"/>
                </a:solidFill>
              </a:rPr>
              <a:t>Every time the application code changes, a new version of the application container is built, and then there is a need to update the Deployment manifest with the new version and tell K8s to apply the changes.</a:t>
            </a:r>
            <a:endParaRPr sz="1400">
              <a:solidFill>
                <a:srgbClr val="1F1F1F"/>
              </a:solidFill>
            </a:endParaRPr>
          </a:p>
          <a:p>
            <a:pPr indent="0" lvl="0" marL="457200" rtl="0" algn="l">
              <a:spcBef>
                <a:spcPts val="0"/>
              </a:spcBef>
              <a:spcAft>
                <a:spcPts val="0"/>
              </a:spcAft>
              <a:buNone/>
            </a:pPr>
            <a:r>
              <a:t/>
            </a:r>
            <a:endParaRPr sz="1400">
              <a:solidFill>
                <a:srgbClr val="1F1F1F"/>
              </a:solidFill>
            </a:endParaRPr>
          </a:p>
          <a:p>
            <a:pPr indent="-317500" lvl="0" marL="457200" rtl="0" algn="l">
              <a:spcBef>
                <a:spcPts val="0"/>
              </a:spcBef>
              <a:spcAft>
                <a:spcPts val="0"/>
              </a:spcAft>
              <a:buClr>
                <a:srgbClr val="1F1F1F"/>
              </a:buClr>
              <a:buSzPts val="1400"/>
              <a:buChar char="●"/>
            </a:pPr>
            <a:r>
              <a:rPr lang="en" sz="1400">
                <a:solidFill>
                  <a:srgbClr val="1F1F1F"/>
                </a:solidFill>
              </a:rPr>
              <a:t>K8s will then handle the rolling-out of this newer version, it will start terminating PODs with the old version as it spins up the new PODs with the updated container. </a:t>
            </a:r>
            <a:endParaRPr sz="1400">
              <a:solidFill>
                <a:srgbClr val="1F1F1F"/>
              </a:solidFill>
            </a:endParaRPr>
          </a:p>
          <a:p>
            <a:pPr indent="0" lvl="0" marL="457200" rtl="0" algn="l">
              <a:spcBef>
                <a:spcPts val="0"/>
              </a:spcBef>
              <a:spcAft>
                <a:spcPts val="0"/>
              </a:spcAft>
              <a:buNone/>
            </a:pPr>
            <a:r>
              <a:t/>
            </a:r>
            <a:endParaRPr sz="1400">
              <a:solidFill>
                <a:srgbClr val="1F1F1F"/>
              </a:solidFill>
            </a:endParaRPr>
          </a:p>
          <a:p>
            <a:pPr indent="-317500" lvl="0" marL="457200" rtl="0" algn="l">
              <a:spcBef>
                <a:spcPts val="0"/>
              </a:spcBef>
              <a:spcAft>
                <a:spcPts val="0"/>
              </a:spcAft>
              <a:buClr>
                <a:srgbClr val="1F1F1F"/>
              </a:buClr>
              <a:buSzPts val="1400"/>
              <a:buChar char="●"/>
            </a:pPr>
            <a:r>
              <a:rPr lang="en" sz="1400">
                <a:solidFill>
                  <a:srgbClr val="1F1F1F"/>
                </a:solidFill>
              </a:rPr>
              <a:t>This means that at some point we will have multiple versions of the same application running at the same time</a:t>
            </a:r>
            <a:endParaRPr sz="1400">
              <a:solidFill>
                <a:srgbClr val="1F1F1F"/>
              </a:solidFill>
            </a:endParaRPr>
          </a:p>
          <a:p>
            <a:pPr indent="0" lvl="0" marL="457200" rtl="0" algn="l">
              <a:lnSpc>
                <a:spcPct val="100000"/>
              </a:lnSpc>
              <a:spcBef>
                <a:spcPts val="0"/>
              </a:spcBef>
              <a:spcAft>
                <a:spcPts val="0"/>
              </a:spcAft>
              <a:buNone/>
            </a:pPr>
            <a:r>
              <a:t/>
            </a:r>
            <a:endParaRPr sz="1400">
              <a:solidFill>
                <a:srgbClr val="00000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120"/>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121"/>
          <p:cNvPicPr preferRelativeResize="0"/>
          <p:nvPr/>
        </p:nvPicPr>
        <p:blipFill>
          <a:blip r:embed="rId3">
            <a:alphaModFix/>
          </a:blip>
          <a:stretch>
            <a:fillRect/>
          </a:stretch>
        </p:blipFill>
        <p:spPr>
          <a:xfrm>
            <a:off x="0" y="0"/>
            <a:ext cx="9144002" cy="43408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Retrieving Dependencies</a:t>
            </a:r>
            <a:endParaRPr/>
          </a:p>
        </p:txBody>
      </p:sp>
      <p:sp>
        <p:nvSpPr>
          <p:cNvPr id="119" name="Google Shape;119;p23"/>
          <p:cNvSpPr txBox="1"/>
          <p:nvPr>
            <p:ph idx="1" type="body"/>
          </p:nvPr>
        </p:nvSpPr>
        <p:spPr>
          <a:xfrm>
            <a:off x="311700" y="619075"/>
            <a:ext cx="87738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Often we will need to use third party libraries</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As we did before with workspaces , we can run the following to fetch a dependent lib </a:t>
            </a:r>
            <a:endParaRPr sz="1600">
              <a:solidFill>
                <a:srgbClr val="000000"/>
              </a:solidFill>
            </a:endParaRPr>
          </a:p>
          <a:p>
            <a:pPr indent="0" lvl="0" marL="457200" rtl="0" algn="l">
              <a:spcBef>
                <a:spcPts val="0"/>
              </a:spcBef>
              <a:spcAft>
                <a:spcPts val="0"/>
              </a:spcAft>
              <a:buNone/>
            </a:pPr>
            <a:r>
              <a:t/>
            </a:r>
            <a:endParaRPr sz="1600">
              <a:solidFill>
                <a:srgbClr val="000000"/>
              </a:solidFill>
              <a:highlight>
                <a:srgbClr val="000000"/>
              </a:highlight>
            </a:endParaRPr>
          </a:p>
          <a:p>
            <a:pPr indent="0" lvl="0" marL="457200" rtl="0" algn="l">
              <a:spcBef>
                <a:spcPts val="0"/>
              </a:spcBef>
              <a:spcAft>
                <a:spcPts val="0"/>
              </a:spcAft>
              <a:buNone/>
            </a:pPr>
            <a:r>
              <a:rPr lang="en" sz="1600">
                <a:solidFill>
                  <a:srgbClr val="FFFFFF"/>
                </a:solidFill>
                <a:highlight>
                  <a:srgbClr val="000000"/>
                </a:highlight>
              </a:rPr>
              <a:t>$ go get github.com/gorilla/mux</a:t>
            </a:r>
            <a:r>
              <a:rPr lang="en" sz="1600">
                <a:solidFill>
                  <a:srgbClr val="000000"/>
                </a:solidFill>
                <a:highlight>
                  <a:srgbClr val="000000"/>
                </a:highlight>
              </a:rPr>
              <a:t> </a:t>
            </a:r>
            <a:endParaRPr sz="1600">
              <a:solidFill>
                <a:srgbClr val="000000"/>
              </a:solidFill>
              <a:highlight>
                <a:srgbClr val="000000"/>
              </a:highlight>
            </a:endParaRPr>
          </a:p>
          <a:p>
            <a:pPr indent="0" lvl="0" marL="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Please note the indirect comment, this is due to the fact that we are listing the module but not using it.</a:t>
            </a:r>
            <a:endParaRPr sz="1600">
              <a:solidFill>
                <a:srgbClr val="000000"/>
              </a:solidFill>
            </a:endParaRPr>
          </a:p>
          <a:p>
            <a:pPr indent="0" lvl="0" marL="0" rtl="0" algn="l">
              <a:spcBef>
                <a:spcPts val="0"/>
              </a:spcBef>
              <a:spcAft>
                <a:spcPts val="0"/>
              </a:spcAft>
              <a:buNone/>
            </a:pPr>
            <a:r>
              <a:t/>
            </a:r>
            <a:endParaRPr sz="1600">
              <a:solidFill>
                <a:srgbClr val="000000"/>
              </a:solidFill>
              <a:highlight>
                <a:srgbClr val="000000"/>
              </a:highlight>
            </a:endParaRPr>
          </a:p>
          <a:p>
            <a:pPr indent="-330200" lvl="0" marL="457200" rtl="0" algn="l">
              <a:spcBef>
                <a:spcPts val="0"/>
              </a:spcBef>
              <a:spcAft>
                <a:spcPts val="0"/>
              </a:spcAft>
              <a:buClr>
                <a:srgbClr val="000000"/>
              </a:buClr>
              <a:buSzPts val="1600"/>
              <a:buChar char="●"/>
            </a:pPr>
            <a:r>
              <a:rPr lang="en" sz="1600">
                <a:solidFill>
                  <a:srgbClr val="000000"/>
                </a:solidFill>
              </a:rPr>
              <a:t>Once we use the mux    router the indirect </a:t>
            </a:r>
            <a:endParaRPr sz="1600">
              <a:solidFill>
                <a:srgbClr val="000000"/>
              </a:solidFill>
            </a:endParaRPr>
          </a:p>
          <a:p>
            <a:pPr indent="0" lvl="0" marL="457200" rtl="0" algn="l">
              <a:spcBef>
                <a:spcPts val="0"/>
              </a:spcBef>
              <a:spcAft>
                <a:spcPts val="0"/>
              </a:spcAft>
              <a:buNone/>
            </a:pPr>
            <a:r>
              <a:rPr lang="en" sz="1600">
                <a:solidFill>
                  <a:srgbClr val="000000"/>
                </a:solidFill>
              </a:rPr>
              <a:t>Comment will go away stating it knows that </a:t>
            </a:r>
            <a:endParaRPr sz="1600">
              <a:solidFill>
                <a:srgbClr val="000000"/>
              </a:solidFill>
            </a:endParaRPr>
          </a:p>
          <a:p>
            <a:pPr indent="0" lvl="0" marL="457200" rtl="0" algn="l">
              <a:spcBef>
                <a:spcPts val="0"/>
              </a:spcBef>
              <a:spcAft>
                <a:spcPts val="0"/>
              </a:spcAft>
              <a:buNone/>
            </a:pPr>
            <a:r>
              <a:rPr lang="en" sz="1600">
                <a:solidFill>
                  <a:srgbClr val="000000"/>
                </a:solidFill>
              </a:rPr>
              <a:t>We Are using the dependency</a:t>
            </a:r>
            <a:endParaRPr sz="1600">
              <a:solidFill>
                <a:srgbClr val="000000"/>
              </a:solidFill>
            </a:endParaRPr>
          </a:p>
        </p:txBody>
      </p:sp>
      <p:sp>
        <p:nvSpPr>
          <p:cNvPr id="120" name="Google Shape;120;p23"/>
          <p:cNvSpPr/>
          <p:nvPr/>
        </p:nvSpPr>
        <p:spPr>
          <a:xfrm>
            <a:off x="5514000" y="3311400"/>
            <a:ext cx="3495300" cy="1755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a:t>
            </a:r>
            <a:endParaRPr sz="11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require</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github.com/gorilla/mux</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v1.7.4</a:t>
            </a:r>
            <a:r>
              <a:rPr lang="en" sz="900">
                <a:solidFill>
                  <a:srgbClr val="D4D4D4"/>
                </a:solidFill>
                <a:highlight>
                  <a:srgbClr val="1E1E1E"/>
                </a:highlight>
                <a:latin typeface="Courier New"/>
                <a:ea typeface="Courier New"/>
                <a:cs typeface="Courier New"/>
                <a:sym typeface="Courier New"/>
              </a:rPr>
              <a:t> </a:t>
            </a:r>
            <a:r>
              <a:rPr lang="en" sz="900">
                <a:solidFill>
                  <a:srgbClr val="6A9955"/>
                </a:solidFill>
                <a:highlight>
                  <a:srgbClr val="1E1E1E"/>
                </a:highlight>
                <a:latin typeface="Courier New"/>
                <a:ea typeface="Courier New"/>
                <a:cs typeface="Courier New"/>
                <a:sym typeface="Courier New"/>
              </a:rPr>
              <a:t>// indirect</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122"/>
          <p:cNvPicPr preferRelativeResize="0"/>
          <p:nvPr/>
        </p:nvPicPr>
        <p:blipFill>
          <a:blip r:embed="rId3">
            <a:alphaModFix/>
          </a:blip>
          <a:stretch>
            <a:fillRect/>
          </a:stretch>
        </p:blipFill>
        <p:spPr>
          <a:xfrm>
            <a:off x="0" y="0"/>
            <a:ext cx="9144003" cy="440194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23"/>
          <p:cNvPicPr preferRelativeResize="0"/>
          <p:nvPr/>
        </p:nvPicPr>
        <p:blipFill>
          <a:blip r:embed="rId3">
            <a:alphaModFix/>
          </a:blip>
          <a:stretch>
            <a:fillRect/>
          </a:stretch>
        </p:blipFill>
        <p:spPr>
          <a:xfrm>
            <a:off x="0" y="0"/>
            <a:ext cx="9143997" cy="432598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124"/>
          <p:cNvPicPr preferRelativeResize="0"/>
          <p:nvPr/>
        </p:nvPicPr>
        <p:blipFill>
          <a:blip r:embed="rId3">
            <a:alphaModFix/>
          </a:blip>
          <a:stretch>
            <a:fillRect/>
          </a:stretch>
        </p:blipFill>
        <p:spPr>
          <a:xfrm>
            <a:off x="0" y="0"/>
            <a:ext cx="9143998" cy="40918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p125"/>
          <p:cNvPicPr preferRelativeResize="0"/>
          <p:nvPr/>
        </p:nvPicPr>
        <p:blipFill>
          <a:blip r:embed="rId3">
            <a:alphaModFix/>
          </a:blip>
          <a:stretch>
            <a:fillRect/>
          </a:stretch>
        </p:blipFill>
        <p:spPr>
          <a:xfrm>
            <a:off x="0" y="0"/>
            <a:ext cx="9143997" cy="426479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126"/>
          <p:cNvPicPr preferRelativeResize="0"/>
          <p:nvPr/>
        </p:nvPicPr>
        <p:blipFill>
          <a:blip r:embed="rId3">
            <a:alphaModFix/>
          </a:blip>
          <a:stretch>
            <a:fillRect/>
          </a:stretch>
        </p:blipFill>
        <p:spPr>
          <a:xfrm>
            <a:off x="0" y="0"/>
            <a:ext cx="9143997" cy="433317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127"/>
          <p:cNvPicPr preferRelativeResize="0"/>
          <p:nvPr/>
        </p:nvPicPr>
        <p:blipFill>
          <a:blip r:embed="rId3">
            <a:alphaModFix/>
          </a:blip>
          <a:stretch>
            <a:fillRect/>
          </a:stretch>
        </p:blipFill>
        <p:spPr>
          <a:xfrm>
            <a:off x="0" y="0"/>
            <a:ext cx="9143998" cy="434788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p128"/>
          <p:cNvPicPr preferRelativeResize="0"/>
          <p:nvPr/>
        </p:nvPicPr>
        <p:blipFill>
          <a:blip r:embed="rId3">
            <a:alphaModFix/>
          </a:blip>
          <a:stretch>
            <a:fillRect/>
          </a:stretch>
        </p:blipFill>
        <p:spPr>
          <a:xfrm>
            <a:off x="0" y="0"/>
            <a:ext cx="9144000" cy="43855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129"/>
          <p:cNvPicPr preferRelativeResize="0"/>
          <p:nvPr/>
        </p:nvPicPr>
        <p:blipFill>
          <a:blip r:embed="rId3">
            <a:alphaModFix/>
          </a:blip>
          <a:stretch>
            <a:fillRect/>
          </a:stretch>
        </p:blipFill>
        <p:spPr>
          <a:xfrm>
            <a:off x="0" y="0"/>
            <a:ext cx="9144002" cy="435428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id="866" name="Google Shape;866;p130"/>
          <p:cNvPicPr preferRelativeResize="0"/>
          <p:nvPr/>
        </p:nvPicPr>
        <p:blipFill>
          <a:blip r:embed="rId3">
            <a:alphaModFix/>
          </a:blip>
          <a:stretch>
            <a:fillRect/>
          </a:stretch>
        </p:blipFill>
        <p:spPr>
          <a:xfrm>
            <a:off x="0" y="0"/>
            <a:ext cx="9143998" cy="43350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131"/>
          <p:cNvPicPr preferRelativeResize="0"/>
          <p:nvPr/>
        </p:nvPicPr>
        <p:blipFill>
          <a:blip r:embed="rId3">
            <a:alphaModFix/>
          </a:blip>
          <a:stretch>
            <a:fillRect/>
          </a:stretch>
        </p:blipFill>
        <p:spPr>
          <a:xfrm>
            <a:off x="0" y="0"/>
            <a:ext cx="9144000" cy="43558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216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Retrieving Dependencies			</a:t>
            </a:r>
            <a:endParaRPr/>
          </a:p>
          <a:p>
            <a:pPr indent="0" lvl="0" marL="0" rtl="0" algn="l">
              <a:spcBef>
                <a:spcPts val="0"/>
              </a:spcBef>
              <a:spcAft>
                <a:spcPts val="0"/>
              </a:spcAft>
              <a:buNone/>
            </a:pPr>
            <a:r>
              <a:t/>
            </a:r>
            <a:endParaRPr/>
          </a:p>
        </p:txBody>
      </p:sp>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we </a:t>
            </a:r>
            <a:r>
              <a:rPr lang="en" sz="1600">
                <a:solidFill>
                  <a:srgbClr val="000000"/>
                </a:solidFill>
              </a:rPr>
              <a:t>don't</a:t>
            </a:r>
            <a:r>
              <a:rPr lang="en" sz="1600">
                <a:solidFill>
                  <a:srgbClr val="000000"/>
                </a:solidFill>
              </a:rPr>
              <a:t> see the gorilla/mux on our path like we used to when using workspaces</a:t>
            </a:r>
            <a:endParaRPr sz="1600">
              <a:solidFill>
                <a:srgbClr val="000000"/>
              </a:solidFill>
            </a:endParaRPr>
          </a:p>
          <a:p>
            <a:pPr indent="0" lvl="0" marL="457200" rtl="0" algn="l">
              <a:spcBef>
                <a:spcPts val="1600"/>
              </a:spcBef>
              <a:spcAft>
                <a:spcPts val="0"/>
              </a:spcAft>
              <a:buNone/>
            </a:pPr>
            <a:r>
              <a:t/>
            </a:r>
            <a:endParaRPr sz="1600">
              <a:solidFill>
                <a:srgbClr val="000000"/>
              </a:solidFill>
            </a:endParaRPr>
          </a:p>
          <a:p>
            <a:pPr indent="-330200" lvl="0" marL="457200" rtl="0" algn="l">
              <a:spcBef>
                <a:spcPts val="1600"/>
              </a:spcBef>
              <a:spcAft>
                <a:spcPts val="0"/>
              </a:spcAft>
              <a:buClr>
                <a:srgbClr val="000000"/>
              </a:buClr>
              <a:buSzPts val="1600"/>
              <a:buChar char="●"/>
            </a:pPr>
            <a:r>
              <a:rPr lang="en" sz="1600">
                <a:solidFill>
                  <a:srgbClr val="000000"/>
                </a:solidFill>
              </a:rPr>
              <a:t>Go download and caches it for us, (it is located under the </a:t>
            </a:r>
            <a:r>
              <a:rPr b="1" lang="en" sz="1600">
                <a:solidFill>
                  <a:srgbClr val="000000"/>
                </a:solidFill>
              </a:rPr>
              <a:t>$GOPATH/pkg/mod/cache)</a:t>
            </a:r>
            <a:endParaRPr sz="1600">
              <a:solidFill>
                <a:srgbClr val="000000"/>
              </a:solidFill>
            </a:endParaRPr>
          </a:p>
          <a:p>
            <a:pPr indent="0" lvl="0" marL="0" rtl="0" algn="l">
              <a:spcBef>
                <a:spcPts val="1600"/>
              </a:spcBef>
              <a:spcAft>
                <a:spcPts val="0"/>
              </a:spcAft>
              <a:buNone/>
            </a:pPr>
            <a:r>
              <a:t/>
            </a:r>
            <a:endParaRPr b="1" sz="1600">
              <a:solidFill>
                <a:srgbClr val="000000"/>
              </a:solidFill>
            </a:endParaRPr>
          </a:p>
          <a:p>
            <a:pPr indent="0" lvl="0" marL="0" rtl="0" algn="l">
              <a:spcBef>
                <a:spcPts val="1600"/>
              </a:spcBef>
              <a:spcAft>
                <a:spcPts val="1600"/>
              </a:spcAft>
              <a:buNone/>
            </a:pPr>
            <a:r>
              <a:t/>
            </a:r>
            <a:endParaRPr b="1" sz="1600">
              <a:solidFill>
                <a:srgbClr val="00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132"/>
          <p:cNvPicPr preferRelativeResize="0"/>
          <p:nvPr/>
        </p:nvPicPr>
        <p:blipFill>
          <a:blip r:embed="rId3">
            <a:alphaModFix/>
          </a:blip>
          <a:stretch>
            <a:fillRect/>
          </a:stretch>
        </p:blipFill>
        <p:spPr>
          <a:xfrm>
            <a:off x="0" y="0"/>
            <a:ext cx="9144003" cy="435521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pic>
        <p:nvPicPr>
          <p:cNvPr id="881" name="Google Shape;881;p133"/>
          <p:cNvPicPr preferRelativeResize="0"/>
          <p:nvPr/>
        </p:nvPicPr>
        <p:blipFill>
          <a:blip r:embed="rId3">
            <a:alphaModFix/>
          </a:blip>
          <a:stretch>
            <a:fillRect/>
          </a:stretch>
        </p:blipFill>
        <p:spPr>
          <a:xfrm>
            <a:off x="0" y="0"/>
            <a:ext cx="9144003" cy="437067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134"/>
          <p:cNvPicPr preferRelativeResize="0"/>
          <p:nvPr/>
        </p:nvPicPr>
        <p:blipFill>
          <a:blip r:embed="rId3">
            <a:alphaModFix/>
          </a:blip>
          <a:stretch>
            <a:fillRect/>
          </a:stretch>
        </p:blipFill>
        <p:spPr>
          <a:xfrm>
            <a:off x="0" y="0"/>
            <a:ext cx="9144001" cy="436564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135"/>
          <p:cNvPicPr preferRelativeResize="0"/>
          <p:nvPr/>
        </p:nvPicPr>
        <p:blipFill>
          <a:blip r:embed="rId3">
            <a:alphaModFix/>
          </a:blip>
          <a:stretch>
            <a:fillRect/>
          </a:stretch>
        </p:blipFill>
        <p:spPr>
          <a:xfrm>
            <a:off x="0" y="0"/>
            <a:ext cx="9144001" cy="440002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136"/>
          <p:cNvPicPr preferRelativeResize="0"/>
          <p:nvPr/>
        </p:nvPicPr>
        <p:blipFill>
          <a:blip r:embed="rId3">
            <a:alphaModFix/>
          </a:blip>
          <a:stretch>
            <a:fillRect/>
          </a:stretch>
        </p:blipFill>
        <p:spPr>
          <a:xfrm>
            <a:off x="0" y="0"/>
            <a:ext cx="9144001" cy="437545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id="901" name="Google Shape;901;p137"/>
          <p:cNvPicPr preferRelativeResize="0"/>
          <p:nvPr/>
        </p:nvPicPr>
        <p:blipFill>
          <a:blip r:embed="rId3">
            <a:alphaModFix/>
          </a:blip>
          <a:stretch>
            <a:fillRect/>
          </a:stretch>
        </p:blipFill>
        <p:spPr>
          <a:xfrm>
            <a:off x="0" y="0"/>
            <a:ext cx="9143998" cy="434502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138"/>
          <p:cNvPicPr preferRelativeResize="0"/>
          <p:nvPr/>
        </p:nvPicPr>
        <p:blipFill>
          <a:blip r:embed="rId3">
            <a:alphaModFix/>
          </a:blip>
          <a:stretch>
            <a:fillRect/>
          </a:stretch>
        </p:blipFill>
        <p:spPr>
          <a:xfrm>
            <a:off x="0" y="0"/>
            <a:ext cx="9143998" cy="437689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39"/>
          <p:cNvSpPr txBox="1"/>
          <p:nvPr>
            <p:ph type="title"/>
          </p:nvPr>
        </p:nvSpPr>
        <p:spPr>
          <a:xfrm>
            <a:off x="311700" y="335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Operators </a:t>
            </a:r>
            <a:endParaRPr/>
          </a:p>
        </p:txBody>
      </p:sp>
      <p:sp>
        <p:nvSpPr>
          <p:cNvPr id="912" name="Google Shape;912;p139"/>
          <p:cNvSpPr txBox="1"/>
          <p:nvPr>
            <p:ph idx="1" type="body"/>
          </p:nvPr>
        </p:nvSpPr>
        <p:spPr>
          <a:xfrm>
            <a:off x="311700" y="95012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An Operator builds on Kubernetes abstractions to automate the entire lifecycle of the software it manages </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chemeClr val="dk1"/>
                </a:solidFill>
              </a:rPr>
              <a:t>As a Software developer we can say that Operators provides the infrastructure services to dependent app</a:t>
            </a:r>
            <a:endParaRPr sz="1600">
              <a:solidFill>
                <a:schemeClr val="dk1"/>
              </a:solidFill>
            </a:endParaRPr>
          </a:p>
          <a:p>
            <a:pPr indent="-330200" lvl="0" marL="457200" rtl="0" algn="l">
              <a:spcBef>
                <a:spcPts val="1000"/>
              </a:spcBef>
              <a:spcAft>
                <a:spcPts val="0"/>
              </a:spcAft>
              <a:buClr>
                <a:srgbClr val="000000"/>
              </a:buClr>
              <a:buSzPts val="1600"/>
              <a:buChar char="●"/>
            </a:pPr>
            <a:r>
              <a:rPr lang="en" sz="1600">
                <a:solidFill>
                  <a:srgbClr val="000000"/>
                </a:solidFill>
              </a:rPr>
              <a:t>Operators provide a clean and consistent way to distribute software on kubernetes clusters</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Operators Extends the Kubernetes control plane and api, adding an endpoint to the kubernetes api with a custom resource </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The control plane monitors and maintain the custom resource of the operator</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 </a:t>
            </a:r>
            <a:r>
              <a:rPr lang="en" sz="1600">
                <a:solidFill>
                  <a:schemeClr val="dk1"/>
                </a:solidFill>
              </a:rPr>
              <a:t>automating systems administration by writing software to run your software</a:t>
            </a:r>
            <a:endParaRPr sz="1600">
              <a:solidFill>
                <a:schemeClr val="dk1"/>
              </a:solidFill>
            </a:endParaRPr>
          </a:p>
          <a:p>
            <a:pPr indent="0" lvl="0" marL="457200" rtl="0" algn="l">
              <a:spcBef>
                <a:spcPts val="1000"/>
              </a:spcBef>
              <a:spcAft>
                <a:spcPts val="1000"/>
              </a:spcAft>
              <a:buNone/>
            </a:pPr>
            <a:r>
              <a:t/>
            </a:r>
            <a:endParaRPr sz="1600">
              <a:solidFill>
                <a:srgbClr val="0000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40"/>
          <p:cNvSpPr txBox="1"/>
          <p:nvPr>
            <p:ph type="title"/>
          </p:nvPr>
        </p:nvSpPr>
        <p:spPr>
          <a:xfrm>
            <a:off x="150725" y="1144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operators</a:t>
            </a:r>
            <a:endParaRPr/>
          </a:p>
        </p:txBody>
      </p:sp>
      <p:sp>
        <p:nvSpPr>
          <p:cNvPr id="918" name="Google Shape;918;p140"/>
          <p:cNvSpPr txBox="1"/>
          <p:nvPr>
            <p:ph idx="1" type="body"/>
          </p:nvPr>
        </p:nvSpPr>
        <p:spPr>
          <a:xfrm>
            <a:off x="75300" y="763375"/>
            <a:ext cx="9144000" cy="422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An Operator is a way to package, run, and maintain a Kubernetes application </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An operator is not just a regular app deployed into kubernetes , it uses all the kubernetes facilities as it is a part of it.</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Operators are like core services that applications running on kubernetes depends on</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Deploying applications to kubernetes are made easy and consistent  with operators </a:t>
            </a:r>
            <a:endParaRPr>
              <a:solidFill>
                <a:srgbClr val="000000"/>
              </a:solidFill>
            </a:endParaRPr>
          </a:p>
          <a:p>
            <a:pPr indent="0" lvl="0" marL="1371600" rtl="0" algn="l">
              <a:spcBef>
                <a:spcPts val="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Operators reduce support burdens by identifying and correcting application problems automatically </a:t>
            </a:r>
            <a:endParaRPr>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41"/>
          <p:cNvSpPr txBox="1"/>
          <p:nvPr>
            <p:ph type="title"/>
          </p:nvPr>
        </p:nvSpPr>
        <p:spPr>
          <a:xfrm>
            <a:off x="150725" y="1144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operators</a:t>
            </a:r>
            <a:endParaRPr/>
          </a:p>
        </p:txBody>
      </p:sp>
      <p:sp>
        <p:nvSpPr>
          <p:cNvPr id="924" name="Google Shape;924;p141"/>
          <p:cNvSpPr txBox="1"/>
          <p:nvPr>
            <p:ph idx="1" type="body"/>
          </p:nvPr>
        </p:nvSpPr>
        <p:spPr>
          <a:xfrm>
            <a:off x="227800" y="683575"/>
            <a:ext cx="8993400" cy="36456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Char char="●"/>
            </a:pPr>
            <a:r>
              <a:rPr lang="en">
                <a:solidFill>
                  <a:srgbClr val="000000"/>
                </a:solidFill>
              </a:rPr>
              <a:t>Operators are there to make sure that the cluster desired state is kept</a:t>
            </a:r>
            <a:endParaRPr>
              <a:solidFill>
                <a:srgbClr val="000000"/>
              </a:solidFill>
            </a:endParaRPr>
          </a:p>
          <a:p>
            <a:pPr indent="0" lvl="0" marL="457200" rtl="0" algn="l">
              <a:spcBef>
                <a:spcPts val="120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Operator can be sometimes considered as a control plane component </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Most Applications have state like configuration data , startup component, and data storage , and actually have their own notion of what a cluster means</a:t>
            </a:r>
            <a:r>
              <a:rPr lang="en">
                <a:solidFill>
                  <a:srgbClr val="000000"/>
                </a:solidFill>
              </a:rPr>
              <a:t>			</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Kubernetes cannot know all about every stateful, complex, clustered application while also remaining general and simple</a:t>
            </a:r>
            <a:endParaRPr>
              <a:solidFill>
                <a:srgbClr val="000000"/>
              </a:solidFill>
            </a:endParaRPr>
          </a:p>
          <a:p>
            <a:pPr indent="0" lvl="0" marL="45720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An operator knows about the internal state of the application it manage</a:t>
            </a:r>
            <a:endParaRPr>
              <a:solidFill>
                <a:srgbClr val="000000"/>
              </a:solidFill>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a:p>
            <a:pPr indent="0" lvl="0" marL="4572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118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Listing Dependencies</a:t>
            </a:r>
            <a:endParaRPr/>
          </a:p>
        </p:txBody>
      </p:sp>
      <p:sp>
        <p:nvSpPr>
          <p:cNvPr id="132" name="Google Shape;132;p25"/>
          <p:cNvSpPr txBox="1"/>
          <p:nvPr>
            <p:ph idx="1" type="body"/>
          </p:nvPr>
        </p:nvSpPr>
        <p:spPr>
          <a:xfrm>
            <a:off x="311700" y="880800"/>
            <a:ext cx="8520600" cy="368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Occasionally you will need to know what dependencies your module relies on</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If we invoke the </a:t>
            </a:r>
            <a:r>
              <a:rPr lang="en" sz="1600">
                <a:solidFill>
                  <a:srgbClr val="FFFFFF"/>
                </a:solidFill>
                <a:highlight>
                  <a:srgbClr val="000000"/>
                </a:highlight>
              </a:rPr>
              <a:t>$ go list all</a:t>
            </a:r>
            <a:r>
              <a:rPr lang="en" sz="1600">
                <a:solidFill>
                  <a:srgbClr val="000000"/>
                </a:solidFill>
              </a:rPr>
              <a:t> command we will be able to see all the packages that our module relies on</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But if we wish to only get only the modules we can execute </a:t>
            </a:r>
            <a:r>
              <a:rPr lang="en" sz="1600">
                <a:solidFill>
                  <a:srgbClr val="FFFFFF"/>
                </a:solidFill>
                <a:highlight>
                  <a:srgbClr val="000000"/>
                </a:highlight>
              </a:rPr>
              <a:t>$ go list -m all</a:t>
            </a:r>
            <a:r>
              <a:rPr lang="en" sz="1600">
                <a:solidFill>
                  <a:srgbClr val="FFFFFF"/>
                </a:solidFill>
              </a:rPr>
              <a:t> </a:t>
            </a:r>
            <a:endParaRPr sz="1600">
              <a:solidFill>
                <a:srgbClr val="FFFFFF"/>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We can also retrieve all the versions a module has by executing </a:t>
            </a:r>
            <a:endParaRPr sz="1600">
              <a:solidFill>
                <a:srgbClr val="000000"/>
              </a:solidFill>
            </a:endParaRPr>
          </a:p>
          <a:p>
            <a:pPr indent="0" lvl="0" marL="457200" rtl="0" algn="l">
              <a:spcBef>
                <a:spcPts val="0"/>
              </a:spcBef>
              <a:spcAft>
                <a:spcPts val="0"/>
              </a:spcAft>
              <a:buNone/>
            </a:pPr>
            <a:r>
              <a:rPr lang="en" sz="1600">
                <a:solidFill>
                  <a:srgbClr val="000000"/>
                </a:solidFill>
              </a:rPr>
              <a:t> </a:t>
            </a:r>
            <a:r>
              <a:rPr lang="en" sz="1600">
                <a:solidFill>
                  <a:srgbClr val="FFFFFF"/>
                </a:solidFill>
                <a:highlight>
                  <a:schemeClr val="dk1"/>
                </a:highlight>
              </a:rPr>
              <a:t>$ go list -m -versions github.com/gorilla/mux</a:t>
            </a:r>
            <a:endParaRPr sz="1600">
              <a:solidFill>
                <a:srgbClr val="FFFF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42"/>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operators</a:t>
            </a:r>
            <a:endParaRPr/>
          </a:p>
        </p:txBody>
      </p:sp>
      <p:sp>
        <p:nvSpPr>
          <p:cNvPr id="930" name="Google Shape;930;p142"/>
          <p:cNvSpPr txBox="1"/>
          <p:nvPr>
            <p:ph idx="1" type="body"/>
          </p:nvPr>
        </p:nvSpPr>
        <p:spPr>
          <a:xfrm>
            <a:off x="227800" y="915775"/>
            <a:ext cx="8993400" cy="3794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Operators are like an expert administrator.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For example An Operator can manage a cluster of database servers,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It knows the details of configuring and managing its application, and it can install a database cluster of a declared software version and number of members.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 An Operator continues to monitor its application as it runs, and can back up data, recover from failures, and upgrade the application over time, automatically.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Cluster users employ kubectl and other standard tools to work with Operators and the applications they manage,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43"/>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operators</a:t>
            </a:r>
            <a:endParaRPr/>
          </a:p>
        </p:txBody>
      </p:sp>
      <p:sp>
        <p:nvSpPr>
          <p:cNvPr id="936" name="Google Shape;936;p143"/>
          <p:cNvSpPr txBox="1"/>
          <p:nvPr>
            <p:ph idx="1" type="body"/>
          </p:nvPr>
        </p:nvSpPr>
        <p:spPr>
          <a:xfrm>
            <a:off x="227800" y="912175"/>
            <a:ext cx="8993400" cy="3645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1200"/>
              </a:spcBef>
              <a:spcAft>
                <a:spcPts val="0"/>
              </a:spcAft>
              <a:buClr>
                <a:schemeClr val="dk1"/>
              </a:buClr>
              <a:buSzPts val="1600"/>
              <a:buChar char="●"/>
            </a:pPr>
            <a:r>
              <a:rPr lang="en" sz="1600">
                <a:solidFill>
                  <a:schemeClr val="dk1"/>
                </a:solidFill>
              </a:rPr>
              <a:t>Operators enables us to provide specific features for our software by extending kubernetes</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Operators are like the fondation services that remove the management overhead from administrators</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Deploying applications with an operator to manage it </a:t>
            </a:r>
            <a:r>
              <a:rPr lang="en" sz="1600">
                <a:solidFill>
                  <a:schemeClr val="dk1"/>
                </a:solidFill>
              </a:rPr>
              <a:t>makes</a:t>
            </a:r>
            <a:r>
              <a:rPr lang="en" sz="1600">
                <a:solidFill>
                  <a:schemeClr val="dk1"/>
                </a:solidFill>
              </a:rPr>
              <a:t> life easier in the matter of management and </a:t>
            </a:r>
            <a:r>
              <a:rPr lang="en" sz="1600">
                <a:solidFill>
                  <a:schemeClr val="dk1"/>
                </a:solidFill>
              </a:rPr>
              <a:t>maintenance</a:t>
            </a:r>
            <a:endParaRPr sz="1600">
              <a:solidFill>
                <a:schemeClr val="dk1"/>
              </a:solidFill>
            </a:endParaRPr>
          </a:p>
          <a:p>
            <a:pPr indent="-330200" lvl="0" marL="457200" rtl="0" algn="l">
              <a:lnSpc>
                <a:spcPct val="100000"/>
              </a:lnSpc>
              <a:spcBef>
                <a:spcPts val="1200"/>
              </a:spcBef>
              <a:spcAft>
                <a:spcPts val="1000"/>
              </a:spcAft>
              <a:buClr>
                <a:schemeClr val="dk1"/>
              </a:buClr>
              <a:buSzPts val="1600"/>
              <a:buChar char="●"/>
            </a:pPr>
            <a:r>
              <a:rPr lang="en" sz="1600">
                <a:solidFill>
                  <a:schemeClr val="dk1"/>
                </a:solidFill>
              </a:rPr>
              <a:t>A lot of companies already adopted operators , you can check out Operatorhub.io </a:t>
            </a:r>
            <a:r>
              <a:rPr lang="en" sz="1600">
                <a:solidFill>
                  <a:schemeClr val="dk1"/>
                </a:solidFill>
              </a:rPr>
              <a:t>  </a:t>
            </a:r>
            <a:endParaRPr sz="1600">
              <a:solidFill>
                <a:schemeClr val="dk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44"/>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Operators are made of</a:t>
            </a:r>
            <a:endParaRPr/>
          </a:p>
        </p:txBody>
      </p:sp>
      <p:sp>
        <p:nvSpPr>
          <p:cNvPr id="942" name="Google Shape;942;p144"/>
          <p:cNvSpPr txBox="1"/>
          <p:nvPr>
            <p:ph idx="1" type="body"/>
          </p:nvPr>
        </p:nvSpPr>
        <p:spPr>
          <a:xfrm>
            <a:off x="227800" y="912175"/>
            <a:ext cx="8993400" cy="3645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en">
                <a:solidFill>
                  <a:srgbClr val="000000"/>
                </a:solidFill>
              </a:rPr>
              <a:t>Operator Extends the kubernetes control plane and api by creating new CR’s</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A CR is short for a custom resource and it is a structured data provided to the operator controler to watch 	</a:t>
            </a:r>
            <a:endParaRPr>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CRD(custom resource definition) is the  schema for the CR which actually ix a resource that extends the k8s api</a:t>
            </a:r>
            <a:endParaRPr>
              <a:solidFill>
                <a:srgbClr val="000000"/>
              </a:solidFill>
            </a:endParaRPr>
          </a:p>
          <a:p>
            <a:pPr indent="0" lvl="0" marL="457200" rtl="0" algn="l">
              <a:lnSpc>
                <a:spcPct val="100000"/>
              </a:lnSpc>
              <a:spcBef>
                <a:spcPts val="0"/>
              </a:spcBef>
              <a:spcAft>
                <a:spcPts val="0"/>
              </a:spcAft>
              <a:buClr>
                <a:schemeClr val="dk1"/>
              </a:buClr>
              <a:buSzPts val="1100"/>
              <a:buFont typeface="Arial"/>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CRDS only extends the cluster which they are exists at</a:t>
            </a:r>
            <a:endParaRPr>
              <a:solidFill>
                <a:srgbClr val="000000"/>
              </a:solidFill>
            </a:endParaRPr>
          </a:p>
          <a:p>
            <a:pPr indent="0" lvl="0" marL="91440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So Simply speaking : operator adds the following:</a:t>
            </a:r>
            <a:endParaRPr>
              <a:solidFill>
                <a:srgbClr val="000000"/>
              </a:solidFill>
            </a:endParaRPr>
          </a:p>
          <a:p>
            <a:pPr indent="-342900" lvl="1" marL="914400" rtl="0" algn="l">
              <a:lnSpc>
                <a:spcPct val="100000"/>
              </a:lnSpc>
              <a:spcBef>
                <a:spcPts val="0"/>
              </a:spcBef>
              <a:spcAft>
                <a:spcPts val="0"/>
              </a:spcAft>
              <a:buClr>
                <a:srgbClr val="000000"/>
              </a:buClr>
              <a:buSzPts val="1800"/>
              <a:buChar char="○"/>
            </a:pPr>
            <a:r>
              <a:rPr lang="en" sz="1800">
                <a:solidFill>
                  <a:srgbClr val="000000"/>
                </a:solidFill>
              </a:rPr>
              <a:t>a new </a:t>
            </a:r>
            <a:r>
              <a:rPr lang="en" sz="1800">
                <a:solidFill>
                  <a:srgbClr val="000000"/>
                </a:solidFill>
              </a:rPr>
              <a:t>endpoint</a:t>
            </a:r>
            <a:r>
              <a:rPr lang="en" sz="1800">
                <a:solidFill>
                  <a:srgbClr val="000000"/>
                </a:solidFill>
              </a:rPr>
              <a:t> to the api , called a CR (custom resource) 	</a:t>
            </a:r>
            <a:endParaRPr sz="1800">
              <a:solidFill>
                <a:srgbClr val="000000"/>
              </a:solidFill>
            </a:endParaRPr>
          </a:p>
          <a:p>
            <a:pPr indent="-342900" lvl="1" marL="914400" rtl="0" algn="l">
              <a:lnSpc>
                <a:spcPct val="100000"/>
              </a:lnSpc>
              <a:spcBef>
                <a:spcPts val="0"/>
              </a:spcBef>
              <a:spcAft>
                <a:spcPts val="0"/>
              </a:spcAft>
              <a:buClr>
                <a:srgbClr val="000000"/>
              </a:buClr>
              <a:buSzPts val="1800"/>
              <a:buChar char="○"/>
            </a:pPr>
            <a:r>
              <a:rPr lang="en" sz="1800">
                <a:solidFill>
                  <a:srgbClr val="000000"/>
                </a:solidFill>
              </a:rPr>
              <a:t>a control plane component that manage that resource</a:t>
            </a:r>
            <a:endParaRPr sz="1800">
              <a:solidFill>
                <a:srgbClr val="000000"/>
              </a:solidFill>
            </a:endParaRPr>
          </a:p>
          <a:p>
            <a:pPr indent="0" lvl="0" marL="0" rtl="0" algn="l">
              <a:spcBef>
                <a:spcPts val="0"/>
              </a:spcBef>
              <a:spcAft>
                <a:spcPts val="0"/>
              </a:spcAft>
              <a:buNone/>
            </a:pPr>
            <a:r>
              <a:rPr lang="en"/>
              <a:t>				</a:t>
            </a:r>
            <a:endParaRPr/>
          </a:p>
          <a:p>
            <a:pPr indent="0" lvl="0" marL="0" rtl="0" algn="l">
              <a:lnSpc>
                <a:spcPct val="100000"/>
              </a:lnSpc>
              <a:spcBef>
                <a:spcPts val="0"/>
              </a:spcBef>
              <a:spcAft>
                <a:spcPts val="0"/>
              </a:spcAft>
              <a:buNone/>
            </a:pPr>
            <a:r>
              <a:rPr lang="en"/>
              <a:t>			</a:t>
            </a:r>
            <a:endParaRPr/>
          </a:p>
          <a:p>
            <a:pPr indent="0" lvl="0" marL="0" rtl="0" algn="l">
              <a:lnSpc>
                <a:spcPct val="100000"/>
              </a:lnSpc>
              <a:spcBef>
                <a:spcPts val="0"/>
              </a:spcBef>
              <a:spcAft>
                <a:spcPts val="0"/>
              </a:spcAft>
              <a:buNone/>
            </a:pP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45"/>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What does it mean creating an operator</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948" name="Google Shape;948;p145"/>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creating a CRD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providing a program that runs in a loop watching CRs of that kind.</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en">
                <a:solidFill>
                  <a:schemeClr val="dk1"/>
                </a:solidFill>
              </a:rPr>
              <a:t>response to changes in the CR in a specific way to the application </a:t>
            </a:r>
            <a:endParaRPr>
              <a:solidFill>
                <a:schemeClr val="dk1"/>
              </a:solidFill>
            </a:endParaRPr>
          </a:p>
          <a:p>
            <a:pPr indent="-342900" lvl="1" marL="914400" rtl="0" algn="l">
              <a:lnSpc>
                <a:spcPct val="100000"/>
              </a:lnSpc>
              <a:spcBef>
                <a:spcPts val="0"/>
              </a:spcBef>
              <a:spcAft>
                <a:spcPts val="0"/>
              </a:spcAft>
              <a:buClr>
                <a:schemeClr val="dk1"/>
              </a:buClr>
              <a:buSzPts val="1800"/>
              <a:buAutoNum type="alphaLcPeriod"/>
            </a:pPr>
            <a:r>
              <a:rPr lang="en" sz="1800">
                <a:solidFill>
                  <a:schemeClr val="dk1"/>
                </a:solidFill>
              </a:rPr>
              <a:t>Scaling</a:t>
            </a:r>
            <a:endParaRPr sz="1800">
              <a:solidFill>
                <a:schemeClr val="dk1"/>
              </a:solidFill>
            </a:endParaRPr>
          </a:p>
          <a:p>
            <a:pPr indent="0" lvl="0" marL="914400" rtl="0" algn="l">
              <a:lnSpc>
                <a:spcPct val="100000"/>
              </a:lnSpc>
              <a:spcBef>
                <a:spcPts val="0"/>
              </a:spcBef>
              <a:spcAft>
                <a:spcPts val="0"/>
              </a:spcAft>
              <a:buNone/>
            </a:pPr>
            <a:r>
              <a:t/>
            </a:r>
            <a:endParaRPr sz="1800">
              <a:solidFill>
                <a:schemeClr val="dk1"/>
              </a:solidFill>
            </a:endParaRPr>
          </a:p>
          <a:p>
            <a:pPr indent="-342900" lvl="1" marL="914400" rtl="0" algn="l">
              <a:lnSpc>
                <a:spcPct val="100000"/>
              </a:lnSpc>
              <a:spcBef>
                <a:spcPts val="0"/>
              </a:spcBef>
              <a:spcAft>
                <a:spcPts val="0"/>
              </a:spcAft>
              <a:buClr>
                <a:schemeClr val="dk1"/>
              </a:buClr>
              <a:buSzPts val="1800"/>
              <a:buAutoNum type="alphaLcPeriod"/>
            </a:pPr>
            <a:r>
              <a:rPr lang="en" sz="1800">
                <a:solidFill>
                  <a:schemeClr val="dk1"/>
                </a:solidFill>
              </a:rPr>
              <a:t>Upgrading</a:t>
            </a:r>
            <a:endParaRPr sz="1800">
              <a:solidFill>
                <a:schemeClr val="dk1"/>
              </a:solidFill>
            </a:endParaRPr>
          </a:p>
          <a:p>
            <a:pPr indent="0" lvl="0" marL="914400" rtl="0" algn="l">
              <a:lnSpc>
                <a:spcPct val="100000"/>
              </a:lnSpc>
              <a:spcBef>
                <a:spcPts val="0"/>
              </a:spcBef>
              <a:spcAft>
                <a:spcPts val="0"/>
              </a:spcAft>
              <a:buNone/>
            </a:pPr>
            <a:r>
              <a:t/>
            </a:r>
            <a:endParaRPr sz="1800">
              <a:solidFill>
                <a:schemeClr val="dk1"/>
              </a:solidFill>
            </a:endParaRPr>
          </a:p>
          <a:p>
            <a:pPr indent="-342900" lvl="1" marL="914400" rtl="0" algn="l">
              <a:lnSpc>
                <a:spcPct val="100000"/>
              </a:lnSpc>
              <a:spcBef>
                <a:spcPts val="0"/>
              </a:spcBef>
              <a:spcAft>
                <a:spcPts val="0"/>
              </a:spcAft>
              <a:buClr>
                <a:schemeClr val="dk1"/>
              </a:buClr>
              <a:buSzPts val="1800"/>
              <a:buAutoNum type="alphaLcPeriod"/>
            </a:pPr>
            <a:r>
              <a:rPr lang="en" sz="1800">
                <a:solidFill>
                  <a:schemeClr val="dk1"/>
                </a:solidFill>
              </a:rPr>
              <a:t>M</a:t>
            </a:r>
            <a:r>
              <a:rPr lang="en" sz="1800">
                <a:solidFill>
                  <a:schemeClr val="dk1"/>
                </a:solidFill>
              </a:rPr>
              <a:t>anaging software </a:t>
            </a:r>
            <a:endParaRPr sz="1800">
              <a:solidFill>
                <a:schemeClr val="dk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6"/>
          <p:cNvSpPr/>
          <p:nvPr/>
        </p:nvSpPr>
        <p:spPr>
          <a:xfrm>
            <a:off x="2572500" y="113725"/>
            <a:ext cx="3237000" cy="5157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Kubectl apply -f vitualservice.yaml</a:t>
            </a:r>
            <a:endParaRPr>
              <a:solidFill>
                <a:srgbClr val="FFFFFF"/>
              </a:solidFill>
            </a:endParaRPr>
          </a:p>
        </p:txBody>
      </p:sp>
      <p:sp>
        <p:nvSpPr>
          <p:cNvPr id="954" name="Google Shape;954;p146"/>
          <p:cNvSpPr/>
          <p:nvPr/>
        </p:nvSpPr>
        <p:spPr>
          <a:xfrm>
            <a:off x="1519925" y="837025"/>
            <a:ext cx="5132400" cy="215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6"/>
          <p:cNvSpPr/>
          <p:nvPr/>
        </p:nvSpPr>
        <p:spPr>
          <a:xfrm>
            <a:off x="3529050" y="1277400"/>
            <a:ext cx="1357200" cy="600300"/>
          </a:xfrm>
          <a:prstGeom prst="roundRect">
            <a:avLst>
              <a:gd fmla="val 16667" name="adj"/>
            </a:avLst>
          </a:prstGeom>
          <a:solidFill>
            <a:srgbClr val="93C47D"/>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Api Server</a:t>
            </a:r>
            <a:endParaRPr/>
          </a:p>
        </p:txBody>
      </p:sp>
      <p:sp>
        <p:nvSpPr>
          <p:cNvPr id="956" name="Google Shape;956;p146"/>
          <p:cNvSpPr/>
          <p:nvPr/>
        </p:nvSpPr>
        <p:spPr>
          <a:xfrm>
            <a:off x="1703850" y="1277400"/>
            <a:ext cx="1432500" cy="600300"/>
          </a:xfrm>
          <a:prstGeom prst="roundRect">
            <a:avLst>
              <a:gd fmla="val 16667" name="adj"/>
            </a:avLst>
          </a:prstGeom>
          <a:solidFill>
            <a:srgbClr val="93C47D"/>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Controller manager</a:t>
            </a:r>
            <a:endParaRPr/>
          </a:p>
        </p:txBody>
      </p:sp>
      <p:sp>
        <p:nvSpPr>
          <p:cNvPr id="957" name="Google Shape;957;p146"/>
          <p:cNvSpPr/>
          <p:nvPr/>
        </p:nvSpPr>
        <p:spPr>
          <a:xfrm>
            <a:off x="5176250" y="1277400"/>
            <a:ext cx="1357200" cy="600300"/>
          </a:xfrm>
          <a:prstGeom prst="roundRect">
            <a:avLst>
              <a:gd fmla="val 16667" name="adj"/>
            </a:avLst>
          </a:prstGeom>
          <a:solidFill>
            <a:srgbClr val="93C47D"/>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Scheduler</a:t>
            </a:r>
            <a:endParaRPr/>
          </a:p>
          <a:p>
            <a:pPr indent="0" lvl="0" marL="0" rtl="0" algn="l">
              <a:spcBef>
                <a:spcPts val="0"/>
              </a:spcBef>
              <a:spcAft>
                <a:spcPts val="0"/>
              </a:spcAft>
              <a:buNone/>
            </a:pPr>
            <a:r>
              <a:t/>
            </a:r>
            <a:endParaRPr/>
          </a:p>
        </p:txBody>
      </p:sp>
      <p:sp>
        <p:nvSpPr>
          <p:cNvPr id="958" name="Google Shape;958;p146"/>
          <p:cNvSpPr/>
          <p:nvPr/>
        </p:nvSpPr>
        <p:spPr>
          <a:xfrm>
            <a:off x="3545650" y="2189863"/>
            <a:ext cx="1357200" cy="600300"/>
          </a:xfrm>
          <a:prstGeom prst="roundRect">
            <a:avLst>
              <a:gd fmla="val 16667" name="adj"/>
            </a:avLst>
          </a:prstGeom>
          <a:solidFill>
            <a:srgbClr val="3C78D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Virtual service (CR)</a:t>
            </a:r>
            <a:endParaRPr/>
          </a:p>
        </p:txBody>
      </p:sp>
      <p:sp>
        <p:nvSpPr>
          <p:cNvPr id="959" name="Google Shape;959;p146"/>
          <p:cNvSpPr/>
          <p:nvPr/>
        </p:nvSpPr>
        <p:spPr>
          <a:xfrm>
            <a:off x="1703850" y="2189875"/>
            <a:ext cx="1432500" cy="600300"/>
          </a:xfrm>
          <a:prstGeom prst="roundRect">
            <a:avLst>
              <a:gd fmla="val 16667" name="adj"/>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Istio operator</a:t>
            </a:r>
            <a:endParaRPr/>
          </a:p>
        </p:txBody>
      </p:sp>
      <p:sp>
        <p:nvSpPr>
          <p:cNvPr id="960" name="Google Shape;960;p146"/>
          <p:cNvSpPr txBox="1"/>
          <p:nvPr/>
        </p:nvSpPr>
        <p:spPr>
          <a:xfrm>
            <a:off x="1519925" y="3352750"/>
            <a:ext cx="5132400" cy="13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6"/>
          <p:cNvSpPr/>
          <p:nvPr/>
        </p:nvSpPr>
        <p:spPr>
          <a:xfrm>
            <a:off x="1541950" y="3216075"/>
            <a:ext cx="5209500" cy="16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6"/>
          <p:cNvSpPr/>
          <p:nvPr/>
        </p:nvSpPr>
        <p:spPr>
          <a:xfrm>
            <a:off x="1703850" y="3554650"/>
            <a:ext cx="1057200" cy="11481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46"/>
          <p:cNvSpPr/>
          <p:nvPr/>
        </p:nvSpPr>
        <p:spPr>
          <a:xfrm>
            <a:off x="1819500" y="3849475"/>
            <a:ext cx="753000" cy="34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proxy</a:t>
            </a:r>
            <a:endParaRPr/>
          </a:p>
        </p:txBody>
      </p:sp>
      <p:sp>
        <p:nvSpPr>
          <p:cNvPr id="964" name="Google Shape;964;p146"/>
          <p:cNvSpPr/>
          <p:nvPr/>
        </p:nvSpPr>
        <p:spPr>
          <a:xfrm>
            <a:off x="1819500" y="4256100"/>
            <a:ext cx="753000" cy="34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a:t>
            </a:r>
            <a:endParaRPr/>
          </a:p>
        </p:txBody>
      </p:sp>
      <p:sp>
        <p:nvSpPr>
          <p:cNvPr id="965" name="Google Shape;965;p146"/>
          <p:cNvSpPr txBox="1"/>
          <p:nvPr/>
        </p:nvSpPr>
        <p:spPr>
          <a:xfrm>
            <a:off x="1522900" y="3133443"/>
            <a:ext cx="9141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node</a:t>
            </a:r>
            <a:endParaRPr/>
          </a:p>
        </p:txBody>
      </p:sp>
      <p:sp>
        <p:nvSpPr>
          <p:cNvPr id="966" name="Google Shape;966;p146"/>
          <p:cNvSpPr txBox="1"/>
          <p:nvPr/>
        </p:nvSpPr>
        <p:spPr>
          <a:xfrm>
            <a:off x="1553875" y="837050"/>
            <a:ext cx="12996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Control plane</a:t>
            </a:r>
            <a:endParaRPr/>
          </a:p>
        </p:txBody>
      </p:sp>
      <p:cxnSp>
        <p:nvCxnSpPr>
          <p:cNvPr id="967" name="Google Shape;967;p146"/>
          <p:cNvCxnSpPr>
            <a:stCxn id="953" idx="2"/>
            <a:endCxn id="955" idx="0"/>
          </p:cNvCxnSpPr>
          <p:nvPr/>
        </p:nvCxnSpPr>
        <p:spPr>
          <a:xfrm>
            <a:off x="4191000" y="629425"/>
            <a:ext cx="16800" cy="648000"/>
          </a:xfrm>
          <a:prstGeom prst="straightConnector1">
            <a:avLst/>
          </a:prstGeom>
          <a:noFill/>
          <a:ln cap="flat" cmpd="sng" w="9525">
            <a:solidFill>
              <a:schemeClr val="dk2"/>
            </a:solidFill>
            <a:prstDash val="solid"/>
            <a:round/>
            <a:headEnd len="med" w="med" type="none"/>
            <a:tailEnd len="med" w="med" type="triangle"/>
          </a:ln>
        </p:spPr>
      </p:cxnSp>
      <p:cxnSp>
        <p:nvCxnSpPr>
          <p:cNvPr id="968" name="Google Shape;968;p146"/>
          <p:cNvCxnSpPr>
            <a:stCxn id="955" idx="2"/>
            <a:endCxn id="958" idx="0"/>
          </p:cNvCxnSpPr>
          <p:nvPr/>
        </p:nvCxnSpPr>
        <p:spPr>
          <a:xfrm>
            <a:off x="4207650" y="1877700"/>
            <a:ext cx="16500" cy="312300"/>
          </a:xfrm>
          <a:prstGeom prst="straightConnector1">
            <a:avLst/>
          </a:prstGeom>
          <a:noFill/>
          <a:ln cap="flat" cmpd="sng" w="9525">
            <a:solidFill>
              <a:schemeClr val="dk2"/>
            </a:solidFill>
            <a:prstDash val="solid"/>
            <a:round/>
            <a:headEnd len="med" w="med" type="none"/>
            <a:tailEnd len="med" w="med" type="triangle"/>
          </a:ln>
        </p:spPr>
      </p:cxnSp>
      <p:cxnSp>
        <p:nvCxnSpPr>
          <p:cNvPr id="969" name="Google Shape;969;p146"/>
          <p:cNvCxnSpPr>
            <a:stCxn id="957" idx="2"/>
            <a:endCxn id="959" idx="0"/>
          </p:cNvCxnSpPr>
          <p:nvPr/>
        </p:nvCxnSpPr>
        <p:spPr>
          <a:xfrm rot="5400000">
            <a:off x="3981350" y="316500"/>
            <a:ext cx="312300" cy="3434700"/>
          </a:xfrm>
          <a:prstGeom prst="bentConnector3">
            <a:avLst>
              <a:gd fmla="val 49980" name="adj1"/>
            </a:avLst>
          </a:prstGeom>
          <a:noFill/>
          <a:ln cap="flat" cmpd="sng" w="9525">
            <a:solidFill>
              <a:schemeClr val="dk2"/>
            </a:solidFill>
            <a:prstDash val="solid"/>
            <a:round/>
            <a:headEnd len="med" w="med" type="none"/>
            <a:tailEnd len="med" w="med" type="none"/>
          </a:ln>
        </p:spPr>
      </p:cxnSp>
      <p:cxnSp>
        <p:nvCxnSpPr>
          <p:cNvPr id="970" name="Google Shape;970;p146"/>
          <p:cNvCxnSpPr>
            <a:stCxn id="959" idx="3"/>
            <a:endCxn id="955" idx="1"/>
          </p:cNvCxnSpPr>
          <p:nvPr/>
        </p:nvCxnSpPr>
        <p:spPr>
          <a:xfrm flipH="1" rot="10800000">
            <a:off x="3136350" y="1577425"/>
            <a:ext cx="392700" cy="912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971" name="Google Shape;971;p146"/>
          <p:cNvCxnSpPr>
            <a:stCxn id="957" idx="2"/>
          </p:cNvCxnSpPr>
          <p:nvPr/>
        </p:nvCxnSpPr>
        <p:spPr>
          <a:xfrm>
            <a:off x="5854850" y="1877700"/>
            <a:ext cx="42600" cy="1767900"/>
          </a:xfrm>
          <a:prstGeom prst="straightConnector1">
            <a:avLst/>
          </a:prstGeom>
          <a:noFill/>
          <a:ln cap="flat" cmpd="sng" w="9525">
            <a:solidFill>
              <a:srgbClr val="000000"/>
            </a:solidFill>
            <a:prstDash val="solid"/>
            <a:round/>
            <a:headEnd len="med" w="med" type="none"/>
            <a:tailEnd len="med" w="med" type="triangle"/>
          </a:ln>
        </p:spPr>
      </p:cxnSp>
      <p:cxnSp>
        <p:nvCxnSpPr>
          <p:cNvPr id="972" name="Google Shape;972;p146"/>
          <p:cNvCxnSpPr>
            <a:endCxn id="962" idx="0"/>
          </p:cNvCxnSpPr>
          <p:nvPr/>
        </p:nvCxnSpPr>
        <p:spPr>
          <a:xfrm flipH="1">
            <a:off x="2232450" y="3180250"/>
            <a:ext cx="3671100" cy="374400"/>
          </a:xfrm>
          <a:prstGeom prst="bentConnector2">
            <a:avLst/>
          </a:prstGeom>
          <a:noFill/>
          <a:ln cap="flat" cmpd="sng" w="9525">
            <a:solidFill>
              <a:srgbClr val="000000"/>
            </a:solidFill>
            <a:prstDash val="solid"/>
            <a:round/>
            <a:headEnd len="med" w="med" type="none"/>
            <a:tailEnd len="med" w="med" type="none"/>
          </a:ln>
        </p:spPr>
      </p:cxnSp>
      <p:cxnSp>
        <p:nvCxnSpPr>
          <p:cNvPr id="973" name="Google Shape;973;p146"/>
          <p:cNvCxnSpPr>
            <a:endCxn id="974" idx="0"/>
          </p:cNvCxnSpPr>
          <p:nvPr/>
        </p:nvCxnSpPr>
        <p:spPr>
          <a:xfrm flipH="1">
            <a:off x="4086125" y="3425400"/>
            <a:ext cx="1839300" cy="220200"/>
          </a:xfrm>
          <a:prstGeom prst="bentConnector3">
            <a:avLst>
              <a:gd fmla="val 50000" name="adj1"/>
            </a:avLst>
          </a:prstGeom>
          <a:noFill/>
          <a:ln cap="flat" cmpd="sng" w="9525">
            <a:solidFill>
              <a:srgbClr val="000000"/>
            </a:solidFill>
            <a:prstDash val="solid"/>
            <a:round/>
            <a:headEnd len="med" w="med" type="none"/>
            <a:tailEnd len="med" w="med" type="none"/>
          </a:ln>
        </p:spPr>
      </p:cxnSp>
      <p:sp>
        <p:nvSpPr>
          <p:cNvPr id="975" name="Google Shape;975;p146"/>
          <p:cNvSpPr txBox="1"/>
          <p:nvPr/>
        </p:nvSpPr>
        <p:spPr>
          <a:xfrm>
            <a:off x="1667100" y="3513463"/>
            <a:ext cx="6582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976" name="Google Shape;976;p146"/>
          <p:cNvSpPr/>
          <p:nvPr/>
        </p:nvSpPr>
        <p:spPr>
          <a:xfrm>
            <a:off x="3440613" y="3600638"/>
            <a:ext cx="1057200" cy="11481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6"/>
          <p:cNvSpPr/>
          <p:nvPr/>
        </p:nvSpPr>
        <p:spPr>
          <a:xfrm>
            <a:off x="3556263" y="3895463"/>
            <a:ext cx="753000" cy="34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proxy</a:t>
            </a:r>
            <a:endParaRPr/>
          </a:p>
        </p:txBody>
      </p:sp>
      <p:sp>
        <p:nvSpPr>
          <p:cNvPr id="978" name="Google Shape;978;p146"/>
          <p:cNvSpPr/>
          <p:nvPr/>
        </p:nvSpPr>
        <p:spPr>
          <a:xfrm>
            <a:off x="3556263" y="4302088"/>
            <a:ext cx="753000" cy="34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a:t>
            </a:r>
            <a:endParaRPr/>
          </a:p>
        </p:txBody>
      </p:sp>
      <p:sp>
        <p:nvSpPr>
          <p:cNvPr id="979" name="Google Shape;979;p146"/>
          <p:cNvSpPr txBox="1"/>
          <p:nvPr/>
        </p:nvSpPr>
        <p:spPr>
          <a:xfrm>
            <a:off x="3403863" y="3559450"/>
            <a:ext cx="6582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pod</a:t>
            </a:r>
            <a:endParaRPr/>
          </a:p>
        </p:txBody>
      </p:sp>
      <p:sp>
        <p:nvSpPr>
          <p:cNvPr id="980" name="Google Shape;980;p146"/>
          <p:cNvSpPr/>
          <p:nvPr/>
        </p:nvSpPr>
        <p:spPr>
          <a:xfrm>
            <a:off x="5365925" y="3610575"/>
            <a:ext cx="1057200" cy="11481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6"/>
          <p:cNvSpPr/>
          <p:nvPr/>
        </p:nvSpPr>
        <p:spPr>
          <a:xfrm>
            <a:off x="5481575" y="3905400"/>
            <a:ext cx="753000" cy="34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proxy</a:t>
            </a:r>
            <a:endParaRPr/>
          </a:p>
        </p:txBody>
      </p:sp>
      <p:sp>
        <p:nvSpPr>
          <p:cNvPr id="982" name="Google Shape;982;p146"/>
          <p:cNvSpPr/>
          <p:nvPr/>
        </p:nvSpPr>
        <p:spPr>
          <a:xfrm>
            <a:off x="5481575" y="4312025"/>
            <a:ext cx="753000" cy="34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a:t>
            </a:r>
            <a:endParaRPr/>
          </a:p>
        </p:txBody>
      </p:sp>
      <p:sp>
        <p:nvSpPr>
          <p:cNvPr id="983" name="Google Shape;983;p146"/>
          <p:cNvSpPr txBox="1"/>
          <p:nvPr/>
        </p:nvSpPr>
        <p:spPr>
          <a:xfrm>
            <a:off x="5329175" y="3569388"/>
            <a:ext cx="6582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pod</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47"/>
          <p:cNvSpPr txBox="1"/>
          <p:nvPr>
            <p:ph type="title"/>
          </p:nvPr>
        </p:nvSpPr>
        <p:spPr>
          <a:xfrm>
            <a:off x="311700" y="28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Etcd operator example</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989" name="Google Shape;989;p147"/>
          <p:cNvSpPr txBox="1"/>
          <p:nvPr>
            <p:ph idx="1" type="body"/>
          </p:nvPr>
        </p:nvSpPr>
        <p:spPr>
          <a:xfrm>
            <a:off x="311700" y="601575"/>
            <a:ext cx="8649600" cy="4449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Etcd is a </a:t>
            </a:r>
            <a:r>
              <a:rPr lang="en">
                <a:solidFill>
                  <a:schemeClr val="dk1"/>
                </a:solidFill>
              </a:rPr>
              <a:t>lightweight</a:t>
            </a:r>
            <a:r>
              <a:rPr lang="en">
                <a:solidFill>
                  <a:schemeClr val="dk1"/>
                </a:solidFill>
              </a:rPr>
              <a:t> distributed key value store database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Adding new etcd member to the cluster is not trivial as just running a pod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To manage etcd requires a big deal of </a:t>
            </a:r>
            <a:r>
              <a:rPr lang="en">
                <a:solidFill>
                  <a:schemeClr val="dk1"/>
                </a:solidFill>
              </a:rPr>
              <a:t>knowledge</a:t>
            </a:r>
            <a:r>
              <a:rPr lang="en">
                <a:solidFill>
                  <a:schemeClr val="dk1"/>
                </a:solidFill>
              </a:rPr>
              <a:t> by an admin , for example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How to join a new node to the cluster,backup and configuration , and upgrade.</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The etcd operator holds that complexity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If one of an etcd member in the cluster fails,</a:t>
            </a:r>
            <a:r>
              <a:rPr lang="en">
                <a:solidFill>
                  <a:schemeClr val="dk1"/>
                </a:solidFill>
              </a:rPr>
              <a:t>reconciliation</a:t>
            </a:r>
            <a:r>
              <a:rPr lang="en">
                <a:solidFill>
                  <a:schemeClr val="dk1"/>
                </a:solidFill>
              </a:rPr>
              <a:t> is triggered, and the operator </a:t>
            </a:r>
            <a:r>
              <a:rPr lang="en">
                <a:solidFill>
                  <a:schemeClr val="dk1"/>
                </a:solidFill>
              </a:rPr>
              <a:t>heals the cluster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The etcd </a:t>
            </a:r>
            <a:r>
              <a:rPr lang="en">
                <a:solidFill>
                  <a:schemeClr val="dk1"/>
                </a:solidFill>
              </a:rPr>
              <a:t>operator</a:t>
            </a:r>
            <a:r>
              <a:rPr lang="en">
                <a:solidFill>
                  <a:schemeClr val="dk1"/>
                </a:solidFill>
              </a:rPr>
              <a:t> will have to take into account how to rejoin a member , </a:t>
            </a:r>
            <a:r>
              <a:rPr lang="en">
                <a:solidFill>
                  <a:schemeClr val="dk1"/>
                </a:solidFill>
              </a:rPr>
              <a:t>whether</a:t>
            </a:r>
            <a:r>
              <a:rPr lang="en">
                <a:solidFill>
                  <a:schemeClr val="dk1"/>
                </a:solidFill>
              </a:rPr>
              <a:t> it is a master or slave etc...</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48"/>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Etcd operator </a:t>
            </a:r>
            <a:r>
              <a:rPr lang="en" sz="2400">
                <a:highlight>
                  <a:srgbClr val="FFFFFF"/>
                </a:highlight>
                <a:latin typeface="Roboto"/>
                <a:ea typeface="Roboto"/>
                <a:cs typeface="Roboto"/>
                <a:sym typeface="Roboto"/>
              </a:rPr>
              <a:t>exercise</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995" name="Google Shape;995;p148"/>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Ecd It is the underlying data store at the core of Kubernetes, and a key piece of several distributed applications </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you’ll deploy the etcd Operator</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then have it create an etcd cluster according to your specifications.</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have the Operator recover from failures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perform a version upgrade while the etcd API continues to service read and writes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49"/>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CR’s are acting like a native k8s resource,</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You define a CRD and k8s is responsible to expose it for you through the api</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Using the api you can read and set data of your cusom resource</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Usually you will </a:t>
            </a:r>
            <a:r>
              <a:rPr lang="en">
                <a:solidFill>
                  <a:schemeClr val="dk1"/>
                </a:solidFill>
              </a:rPr>
              <a:t>interact</a:t>
            </a:r>
            <a:r>
              <a:rPr lang="en">
                <a:solidFill>
                  <a:schemeClr val="dk1"/>
                </a:solidFill>
              </a:rPr>
              <a:t> with k8s api via kubectl</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Kubernetes use CR’s as a </a:t>
            </a:r>
            <a:r>
              <a:rPr lang="en">
                <a:solidFill>
                  <a:schemeClr val="dk1"/>
                </a:solidFill>
              </a:rPr>
              <a:t>mechanism</a:t>
            </a:r>
            <a:r>
              <a:rPr lang="en">
                <a:solidFill>
                  <a:schemeClr val="dk1"/>
                </a:solidFill>
              </a:rPr>
              <a:t> to expose new api objects </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When defining CRD for the CR’s you must follow the regular k8s conventions using .spec and .status etc…</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The Cr’s are being </a:t>
            </a:r>
            <a:r>
              <a:rPr lang="en">
                <a:solidFill>
                  <a:schemeClr val="dk1"/>
                </a:solidFill>
              </a:rPr>
              <a:t>continually</a:t>
            </a:r>
            <a:r>
              <a:rPr lang="en">
                <a:solidFill>
                  <a:schemeClr val="dk1"/>
                </a:solidFill>
              </a:rPr>
              <a:t> monitored by the operator custom  controller that in turn can also create other api objects and more components to support it’s operation</a:t>
            </a:r>
            <a:endParaRPr>
              <a:solidFill>
                <a:schemeClr val="dk1"/>
              </a:solidFill>
            </a:endParaRPr>
          </a:p>
          <a:p>
            <a:pPr indent="0" lvl="0" marL="457200" rtl="0" algn="l">
              <a:lnSpc>
                <a:spcPct val="100000"/>
              </a:lnSpc>
              <a:spcBef>
                <a:spcPts val="1000"/>
              </a:spcBef>
              <a:spcAft>
                <a:spcPts val="1000"/>
              </a:spcAft>
              <a:buNone/>
            </a:pPr>
            <a:r>
              <a:t/>
            </a:r>
            <a:endParaRPr>
              <a:solidFill>
                <a:srgbClr val="000000"/>
              </a:solidFill>
              <a:highlight>
                <a:srgbClr val="FFFFFF"/>
              </a:highlight>
            </a:endParaRPr>
          </a:p>
        </p:txBody>
      </p:sp>
      <p:sp>
        <p:nvSpPr>
          <p:cNvPr id="1001" name="Google Shape;1001;p149"/>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CR’s </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50"/>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Kubernetes support namespaces in which only one resource name of a specific type can exist</a:t>
            </a:r>
            <a:endParaRPr>
              <a:solidFill>
                <a:schemeClr val="dk1"/>
              </a:solidFill>
            </a:endParaRPr>
          </a:p>
          <a:p>
            <a:pPr indent="0" lvl="0" marL="0" rtl="0" algn="l">
              <a:lnSpc>
                <a:spcPct val="100000"/>
              </a:lnSpc>
              <a:spcBef>
                <a:spcPts val="1000"/>
              </a:spcBef>
              <a:spcAft>
                <a:spcPts val="0"/>
              </a:spcAft>
              <a:buNone/>
            </a:pPr>
            <a:r>
              <a:t/>
            </a:r>
            <a:endParaRPr>
              <a:solidFill>
                <a:schemeClr val="dk1"/>
              </a:solidFill>
            </a:endParaRPr>
          </a:p>
          <a:p>
            <a:pPr indent="0" lvl="0" marL="0" rtl="0" algn="l">
              <a:lnSpc>
                <a:spcPct val="100000"/>
              </a:lnSpc>
              <a:spcBef>
                <a:spcPts val="1000"/>
              </a:spcBef>
              <a:spcAft>
                <a:spcPts val="0"/>
              </a:spcAft>
              <a:buNone/>
            </a:pPr>
            <a:r>
              <a:rPr lang="en">
                <a:solidFill>
                  <a:schemeClr val="dk1"/>
                </a:solidFill>
              </a:rPr>
              <a:t>You can restrict your operator for a namespace to allow </a:t>
            </a:r>
            <a:r>
              <a:rPr lang="en">
                <a:solidFill>
                  <a:schemeClr val="dk1"/>
                </a:solidFill>
              </a:rPr>
              <a:t>separate</a:t>
            </a:r>
            <a:r>
              <a:rPr lang="en">
                <a:solidFill>
                  <a:schemeClr val="dk1"/>
                </a:solidFill>
              </a:rPr>
              <a:t> teams to create instances of it, upgrade and test each of the instances without </a:t>
            </a:r>
            <a:r>
              <a:rPr lang="en">
                <a:solidFill>
                  <a:schemeClr val="dk1"/>
                </a:solidFill>
              </a:rPr>
              <a:t>affecting</a:t>
            </a:r>
            <a:r>
              <a:rPr lang="en">
                <a:solidFill>
                  <a:schemeClr val="dk1"/>
                </a:solidFill>
              </a:rPr>
              <a:t> the others</a:t>
            </a:r>
            <a:endParaRPr>
              <a:solidFill>
                <a:schemeClr val="dk1"/>
              </a:solidFill>
            </a:endParaRPr>
          </a:p>
          <a:p>
            <a:pPr indent="0" lvl="0" marL="0" rtl="0" algn="l">
              <a:lnSpc>
                <a:spcPct val="100000"/>
              </a:lnSpc>
              <a:spcBef>
                <a:spcPts val="1000"/>
              </a:spcBef>
              <a:spcAft>
                <a:spcPts val="0"/>
              </a:spcAft>
              <a:buNone/>
            </a:pPr>
            <a:r>
              <a:t/>
            </a:r>
            <a:endParaRPr>
              <a:solidFill>
                <a:schemeClr val="dk1"/>
              </a:solidFill>
            </a:endParaRPr>
          </a:p>
          <a:p>
            <a:pPr indent="0" lvl="0" marL="0" rtl="0" algn="l">
              <a:lnSpc>
                <a:spcPct val="100000"/>
              </a:lnSpc>
              <a:spcBef>
                <a:spcPts val="1000"/>
              </a:spcBef>
              <a:spcAft>
                <a:spcPts val="0"/>
              </a:spcAft>
              <a:buNone/>
            </a:pPr>
            <a:r>
              <a:rPr lang="en">
                <a:solidFill>
                  <a:schemeClr val="dk1"/>
                </a:solidFill>
              </a:rPr>
              <a:t>There are other </a:t>
            </a:r>
            <a:r>
              <a:rPr lang="en">
                <a:solidFill>
                  <a:schemeClr val="dk1"/>
                </a:solidFill>
              </a:rPr>
              <a:t>situations</a:t>
            </a:r>
            <a:r>
              <a:rPr lang="en">
                <a:solidFill>
                  <a:schemeClr val="dk1"/>
                </a:solidFill>
              </a:rPr>
              <a:t> that you can create operators with a cluster scope for to control the entire cluster , istio is a good example of it</a:t>
            </a:r>
            <a:endParaRPr>
              <a:solidFill>
                <a:schemeClr val="dk1"/>
              </a:solidFill>
            </a:endParaRPr>
          </a:p>
          <a:p>
            <a:pPr indent="0" lvl="0" marL="0" rtl="0" algn="l">
              <a:lnSpc>
                <a:spcPct val="100000"/>
              </a:lnSpc>
              <a:spcBef>
                <a:spcPts val="1000"/>
              </a:spcBef>
              <a:spcAft>
                <a:spcPts val="0"/>
              </a:spcAft>
              <a:buNone/>
            </a:pPr>
            <a:r>
              <a:t/>
            </a:r>
            <a:endParaRPr>
              <a:solidFill>
                <a:schemeClr val="dk1"/>
              </a:solidFill>
            </a:endParaRPr>
          </a:p>
          <a:p>
            <a:pPr indent="0" lvl="0" marL="0" rtl="0" algn="l">
              <a:lnSpc>
                <a:spcPct val="100000"/>
              </a:lnSpc>
              <a:spcBef>
                <a:spcPts val="1000"/>
              </a:spcBef>
              <a:spcAft>
                <a:spcPts val="1000"/>
              </a:spcAft>
              <a:buNone/>
            </a:pPr>
            <a:r>
              <a:rPr lang="en">
                <a:solidFill>
                  <a:schemeClr val="dk1"/>
                </a:solidFill>
              </a:rPr>
              <a:t>Operators like any other k8s resources follows the RBAC rules they are assigned with, and whether they are namespace scoped or cluster scoped they need to have the right Role assigned ( Role , or ClusterRole) </a:t>
            </a:r>
            <a:endParaRPr>
              <a:solidFill>
                <a:schemeClr val="dk1"/>
              </a:solidFill>
            </a:endParaRPr>
          </a:p>
        </p:txBody>
      </p:sp>
      <p:sp>
        <p:nvSpPr>
          <p:cNvPr id="1007" name="Google Shape;1007;p150"/>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operator scope</a:t>
            </a:r>
            <a:r>
              <a:rPr lang="en" sz="2400">
                <a:highlight>
                  <a:srgbClr val="FFFFFF"/>
                </a:highlight>
                <a:latin typeface="Roboto"/>
                <a:ea typeface="Roboto"/>
                <a:cs typeface="Roboto"/>
                <a:sym typeface="Roboto"/>
              </a:rPr>
              <a:t> </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51"/>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There is a lot of complexity and </a:t>
            </a:r>
            <a:r>
              <a:rPr lang="en">
                <a:solidFill>
                  <a:schemeClr val="dk1"/>
                </a:solidFill>
              </a:rPr>
              <a:t>boilerplate</a:t>
            </a:r>
            <a:r>
              <a:rPr lang="en">
                <a:solidFill>
                  <a:schemeClr val="dk1"/>
                </a:solidFill>
              </a:rPr>
              <a:t> code involved in creating an operator</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Operator-sdk is a </a:t>
            </a:r>
            <a:r>
              <a:rPr lang="en">
                <a:solidFill>
                  <a:schemeClr val="dk1"/>
                </a:solidFill>
              </a:rPr>
              <a:t>framework</a:t>
            </a:r>
            <a:r>
              <a:rPr lang="en">
                <a:solidFill>
                  <a:schemeClr val="dk1"/>
                </a:solidFill>
              </a:rPr>
              <a:t> that allows us to easily create an operator in golang , and distribute our app, by automating almost everything</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There are other good ways to get started with developing an operator , </a:t>
            </a:r>
            <a:r>
              <a:rPr lang="en">
                <a:solidFill>
                  <a:schemeClr val="dk1"/>
                </a:solidFill>
              </a:rPr>
              <a:t>kubebuilder</a:t>
            </a:r>
            <a:r>
              <a:rPr lang="en">
                <a:solidFill>
                  <a:schemeClr val="dk1"/>
                </a:solidFill>
              </a:rPr>
              <a:t> is one of them</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The sdk use controller-runtime k8s libraries which are a set of libraries supporting creation of k8s controller</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
        <p:nvSpPr>
          <p:cNvPr id="1013" name="Google Shape;1013;p151"/>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operator sdk </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19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go Verifies Dependencies</a:t>
            </a:r>
            <a:endParaRPr/>
          </a:p>
        </p:txBody>
      </p:sp>
      <p:sp>
        <p:nvSpPr>
          <p:cNvPr id="138" name="Google Shape;138;p26"/>
          <p:cNvSpPr txBox="1"/>
          <p:nvPr>
            <p:ph idx="1" type="body"/>
          </p:nvPr>
        </p:nvSpPr>
        <p:spPr>
          <a:xfrm>
            <a:off x="311700" y="924300"/>
            <a:ext cx="8520600" cy="36447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Char char="●"/>
            </a:pPr>
            <a:r>
              <a:rPr lang="en" sz="1600">
                <a:solidFill>
                  <a:srgbClr val="000000"/>
                </a:solidFill>
              </a:rPr>
              <a:t>When we retrieve a dependency , go creates another file , go.sum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When a dependency is being retrieved go created a unique hash and assign it to the dependency</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The hash is unique based on the source code of the specific version that was retrieved</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The main reason for this is to make sure that the dependent module was not tempered in any way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To validate that the modules an app contain has not been modified we can issue the following command </a:t>
            </a:r>
            <a:r>
              <a:rPr lang="en" sz="1600">
                <a:solidFill>
                  <a:srgbClr val="FFFFFF"/>
                </a:solidFill>
                <a:highlight>
                  <a:srgbClr val="000000"/>
                </a:highlight>
              </a:rPr>
              <a:t>$ go mod verify</a:t>
            </a:r>
            <a:endParaRPr sz="1600">
              <a:solidFill>
                <a:srgbClr val="FFFFFF"/>
              </a:solidFill>
              <a:highlight>
                <a:srgbClr val="000000"/>
              </a:high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52"/>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operator -sdk provides us an additional important feature which is the OLM</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the  sdk add OLM integration points in the code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It also has support for creating operators using helm or ansible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Support for metering</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
        <p:nvSpPr>
          <p:cNvPr id="1019" name="Google Shape;1019;p152"/>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Why </a:t>
            </a:r>
            <a:r>
              <a:rPr lang="en" sz="2400">
                <a:highlight>
                  <a:srgbClr val="FFFFFF"/>
                </a:highlight>
                <a:latin typeface="Roboto"/>
                <a:ea typeface="Roboto"/>
                <a:cs typeface="Roboto"/>
                <a:sym typeface="Roboto"/>
              </a:rPr>
              <a:t>operator sdk </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53"/>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maturity model</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pic>
        <p:nvPicPr>
          <p:cNvPr id="1025" name="Google Shape;1025;p153"/>
          <p:cNvPicPr preferRelativeResize="0"/>
          <p:nvPr/>
        </p:nvPicPr>
        <p:blipFill>
          <a:blip r:embed="rId3">
            <a:alphaModFix/>
          </a:blip>
          <a:stretch>
            <a:fillRect/>
          </a:stretch>
        </p:blipFill>
        <p:spPr>
          <a:xfrm>
            <a:off x="108400" y="905450"/>
            <a:ext cx="8937074" cy="36374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54"/>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Steps for building our operator</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1031" name="Google Shape;1031;p154"/>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chemeClr val="dk1"/>
              </a:buClr>
              <a:buSzPts val="1800"/>
              <a:buAutoNum type="arabicPeriod"/>
            </a:pPr>
            <a:r>
              <a:rPr lang="en">
                <a:solidFill>
                  <a:schemeClr val="dk1"/>
                </a:solidFill>
              </a:rPr>
              <a:t>Create the CRD’s as the model for our app, that also provide the api to interact with</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Create the controller -  each CRD needs to have one controller that </a:t>
            </a:r>
            <a:r>
              <a:rPr lang="en">
                <a:solidFill>
                  <a:schemeClr val="dk1"/>
                </a:solidFill>
              </a:rPr>
              <a:t>watch</a:t>
            </a:r>
            <a:r>
              <a:rPr lang="en">
                <a:solidFill>
                  <a:schemeClr val="dk1"/>
                </a:solidFill>
              </a:rPr>
              <a:t> it for changes , and handles them accordingly</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Build the Operator image and create the Kubernetes manifests to deploy the Operator and its RBAC components (service accounts, roles, etc.). </a:t>
            </a:r>
            <a:endParaRPr>
              <a:solidFill>
                <a:schemeClr val="dk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55"/>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1000"/>
              </a:spcBef>
              <a:spcAft>
                <a:spcPts val="0"/>
              </a:spcAft>
              <a:buSzPts val="1800"/>
              <a:buChar char="●"/>
            </a:pPr>
            <a:r>
              <a:rPr lang="en">
                <a:solidFill>
                  <a:srgbClr val="000000"/>
                </a:solidFill>
              </a:rPr>
              <a:t>Download from </a:t>
            </a:r>
            <a:r>
              <a:rPr lang="en" sz="1100" u="sng">
                <a:solidFill>
                  <a:srgbClr val="0000FF"/>
                </a:solidFill>
                <a:hlinkClick r:id="rId3"/>
              </a:rPr>
              <a:t>https://github.com/operator-framework/operator-sdk/releases</a:t>
            </a:r>
            <a:r>
              <a:rPr lang="en">
                <a:solidFill>
                  <a:srgbClr val="000000"/>
                </a:solidFill>
              </a:rPr>
              <a:t> </a:t>
            </a:r>
            <a:endParaRPr>
              <a:solidFill>
                <a:srgbClr val="000000"/>
              </a:solidFill>
            </a:endParaRPr>
          </a:p>
          <a:p>
            <a:pPr indent="0" lvl="0" marL="457200" rtl="0" algn="l">
              <a:lnSpc>
                <a:spcPct val="100000"/>
              </a:lnSpc>
              <a:spcBef>
                <a:spcPts val="1000"/>
              </a:spcBef>
              <a:spcAft>
                <a:spcPts val="0"/>
              </a:spcAft>
              <a:buNone/>
            </a:pPr>
            <a:r>
              <a:t/>
            </a:r>
            <a:endParaRPr>
              <a:solidFill>
                <a:srgbClr val="000000"/>
              </a:solidFill>
            </a:endParaRPr>
          </a:p>
          <a:p>
            <a:pPr indent="-342900" lvl="0" marL="457200" rtl="0" algn="l">
              <a:lnSpc>
                <a:spcPct val="100000"/>
              </a:lnSpc>
              <a:spcBef>
                <a:spcPts val="1000"/>
              </a:spcBef>
              <a:spcAft>
                <a:spcPts val="0"/>
              </a:spcAft>
              <a:buClr>
                <a:srgbClr val="000000"/>
              </a:buClr>
              <a:buSzPts val="1800"/>
              <a:buChar char="●"/>
            </a:pPr>
            <a:r>
              <a:rPr lang="en">
                <a:solidFill>
                  <a:srgbClr val="000000"/>
                </a:solidFill>
              </a:rPr>
              <a:t>Install :</a:t>
            </a:r>
            <a:endParaRPr>
              <a:solidFill>
                <a:srgbClr val="000000"/>
              </a:solidFill>
            </a:endParaRPr>
          </a:p>
          <a:p>
            <a:pPr indent="0" lvl="0" marL="457200" rtl="0" algn="l">
              <a:lnSpc>
                <a:spcPct val="100000"/>
              </a:lnSpc>
              <a:spcBef>
                <a:spcPts val="1000"/>
              </a:spcBef>
              <a:spcAft>
                <a:spcPts val="0"/>
              </a:spcAft>
              <a:buNone/>
            </a:pPr>
            <a:r>
              <a:rPr b="1" lang="en" sz="1050">
                <a:solidFill>
                  <a:srgbClr val="444444"/>
                </a:solidFill>
                <a:highlight>
                  <a:srgbClr val="E4E8EA"/>
                </a:highlight>
                <a:latin typeface="Courier New"/>
                <a:ea typeface="Courier New"/>
                <a:cs typeface="Courier New"/>
                <a:sym typeface="Courier New"/>
              </a:rPr>
              <a:t>$ </a:t>
            </a:r>
            <a:r>
              <a:rPr b="1" lang="en" sz="1050">
                <a:solidFill>
                  <a:srgbClr val="D33682"/>
                </a:solidFill>
                <a:highlight>
                  <a:srgbClr val="E4E8EA"/>
                </a:highlight>
                <a:latin typeface="Courier New"/>
                <a:ea typeface="Courier New"/>
                <a:cs typeface="Courier New"/>
                <a:sym typeface="Courier New"/>
              </a:rPr>
              <a:t>wget</a:t>
            </a:r>
            <a:r>
              <a:rPr b="1" lang="en" sz="1050">
                <a:solidFill>
                  <a:srgbClr val="444444"/>
                </a:solidFill>
                <a:highlight>
                  <a:srgbClr val="E4E8EA"/>
                </a:highlight>
                <a:latin typeface="Courier New"/>
                <a:ea typeface="Courier New"/>
                <a:cs typeface="Courier New"/>
                <a:sym typeface="Courier New"/>
              </a:rPr>
              <a:t> https:</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github.com</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operator-framework</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operator-sdk</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releases</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download</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v0...</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a:t>
            </a:r>
            <a:endParaRPr b="1" sz="1050">
              <a:solidFill>
                <a:srgbClr val="444444"/>
              </a:solidFill>
              <a:highlight>
                <a:srgbClr val="E4E8EA"/>
              </a:highlight>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050">
                <a:solidFill>
                  <a:srgbClr val="444444"/>
                </a:solidFill>
                <a:highlight>
                  <a:srgbClr val="E4E8EA"/>
                </a:highlight>
                <a:latin typeface="Courier New"/>
                <a:ea typeface="Courier New"/>
                <a:cs typeface="Courier New"/>
                <a:sym typeface="Courier New"/>
              </a:rPr>
              <a:t>$ </a:t>
            </a:r>
            <a:r>
              <a:rPr b="1" lang="en" sz="1050">
                <a:solidFill>
                  <a:srgbClr val="D33682"/>
                </a:solidFill>
                <a:highlight>
                  <a:srgbClr val="E4E8EA"/>
                </a:highlight>
                <a:latin typeface="Courier New"/>
                <a:ea typeface="Courier New"/>
                <a:cs typeface="Courier New"/>
                <a:sym typeface="Courier New"/>
              </a:rPr>
              <a:t>sudo</a:t>
            </a:r>
            <a:r>
              <a:rPr b="1" lang="en" sz="1050">
                <a:solidFill>
                  <a:srgbClr val="444444"/>
                </a:solidFill>
                <a:highlight>
                  <a:srgbClr val="E4E8EA"/>
                </a:highlight>
                <a:latin typeface="Courier New"/>
                <a:ea typeface="Courier New"/>
                <a:cs typeface="Courier New"/>
                <a:sym typeface="Courier New"/>
              </a:rPr>
              <a:t> </a:t>
            </a:r>
            <a:r>
              <a:rPr b="1" lang="en" sz="1050">
                <a:solidFill>
                  <a:srgbClr val="D33682"/>
                </a:solidFill>
                <a:highlight>
                  <a:srgbClr val="E4E8EA"/>
                </a:highlight>
                <a:latin typeface="Courier New"/>
                <a:ea typeface="Courier New"/>
                <a:cs typeface="Courier New"/>
                <a:sym typeface="Courier New"/>
              </a:rPr>
              <a:t>mv</a:t>
            </a:r>
            <a:r>
              <a:rPr b="1" lang="en" sz="1050">
                <a:solidFill>
                  <a:srgbClr val="444444"/>
                </a:solidFill>
                <a:highlight>
                  <a:srgbClr val="E4E8EA"/>
                </a:highlight>
                <a:latin typeface="Courier New"/>
                <a:ea typeface="Courier New"/>
                <a:cs typeface="Courier New"/>
                <a:sym typeface="Courier New"/>
              </a:rPr>
              <a:t> operator-sdk-v... </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usr</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local</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bin</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operator-sdk</a:t>
            </a:r>
            <a:endParaRPr b="1" sz="1050">
              <a:solidFill>
                <a:srgbClr val="444444"/>
              </a:solidFill>
              <a:highlight>
                <a:srgbClr val="E4E8EA"/>
              </a:highlight>
              <a:latin typeface="Courier New"/>
              <a:ea typeface="Courier New"/>
              <a:cs typeface="Courier New"/>
              <a:sym typeface="Courier New"/>
            </a:endParaRPr>
          </a:p>
          <a:p>
            <a:pPr indent="0" lvl="0" marL="457200" rtl="0" algn="l">
              <a:lnSpc>
                <a:spcPct val="100000"/>
              </a:lnSpc>
              <a:spcBef>
                <a:spcPts val="0"/>
              </a:spcBef>
              <a:spcAft>
                <a:spcPts val="0"/>
              </a:spcAft>
              <a:buNone/>
            </a:pPr>
            <a:r>
              <a:rPr b="1" lang="en" sz="1050">
                <a:solidFill>
                  <a:srgbClr val="444444"/>
                </a:solidFill>
                <a:highlight>
                  <a:srgbClr val="E4E8EA"/>
                </a:highlight>
                <a:latin typeface="Courier New"/>
                <a:ea typeface="Courier New"/>
                <a:cs typeface="Courier New"/>
                <a:sym typeface="Courier New"/>
              </a:rPr>
              <a:t>$ </a:t>
            </a:r>
            <a:r>
              <a:rPr b="1" lang="en" sz="1050">
                <a:solidFill>
                  <a:srgbClr val="D33682"/>
                </a:solidFill>
                <a:highlight>
                  <a:srgbClr val="E4E8EA"/>
                </a:highlight>
                <a:latin typeface="Courier New"/>
                <a:ea typeface="Courier New"/>
                <a:cs typeface="Courier New"/>
                <a:sym typeface="Courier New"/>
              </a:rPr>
              <a:t>sudo</a:t>
            </a:r>
            <a:r>
              <a:rPr b="1" lang="en" sz="1050">
                <a:solidFill>
                  <a:srgbClr val="444444"/>
                </a:solidFill>
                <a:highlight>
                  <a:srgbClr val="E4E8EA"/>
                </a:highlight>
                <a:latin typeface="Courier New"/>
                <a:ea typeface="Courier New"/>
                <a:cs typeface="Courier New"/>
                <a:sym typeface="Courier New"/>
              </a:rPr>
              <a:t> </a:t>
            </a:r>
            <a:r>
              <a:rPr b="1" lang="en" sz="1050">
                <a:solidFill>
                  <a:srgbClr val="D33682"/>
                </a:solidFill>
                <a:highlight>
                  <a:srgbClr val="E4E8EA"/>
                </a:highlight>
                <a:latin typeface="Courier New"/>
                <a:ea typeface="Courier New"/>
                <a:cs typeface="Courier New"/>
                <a:sym typeface="Courier New"/>
              </a:rPr>
              <a:t>chmod</a:t>
            </a:r>
            <a:r>
              <a:rPr b="1" lang="en" sz="1050">
                <a:solidFill>
                  <a:srgbClr val="444444"/>
                </a:solidFill>
                <a:highlight>
                  <a:srgbClr val="E4E8EA"/>
                </a:highlight>
                <a:latin typeface="Courier New"/>
                <a:ea typeface="Courier New"/>
                <a:cs typeface="Courier New"/>
                <a:sym typeface="Courier New"/>
              </a:rPr>
              <a:t> +x </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usr</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local</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bin</a:t>
            </a:r>
            <a:r>
              <a:rPr b="1" lang="en" sz="1050">
                <a:solidFill>
                  <a:srgbClr val="002B36"/>
                </a:solidFill>
                <a:highlight>
                  <a:srgbClr val="E4E8EA"/>
                </a:highlight>
                <a:latin typeface="Courier New"/>
                <a:ea typeface="Courier New"/>
                <a:cs typeface="Courier New"/>
                <a:sym typeface="Courier New"/>
              </a:rPr>
              <a:t>/</a:t>
            </a:r>
            <a:r>
              <a:rPr b="1" lang="en" sz="1050">
                <a:solidFill>
                  <a:srgbClr val="444444"/>
                </a:solidFill>
                <a:highlight>
                  <a:srgbClr val="E4E8EA"/>
                </a:highlight>
                <a:latin typeface="Courier New"/>
                <a:ea typeface="Courier New"/>
                <a:cs typeface="Courier New"/>
                <a:sym typeface="Courier New"/>
              </a:rPr>
              <a:t>operator-sdk</a:t>
            </a:r>
            <a:endParaRPr>
              <a:solidFill>
                <a:srgbClr val="000000"/>
              </a:solidFill>
            </a:endParaRPr>
          </a:p>
        </p:txBody>
      </p:sp>
      <p:sp>
        <p:nvSpPr>
          <p:cNvPr id="1037" name="Google Shape;1037;p155"/>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operator sdk installation </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56"/>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bootstrap the operator</a:t>
            </a:r>
            <a:endParaRPr/>
          </a:p>
        </p:txBody>
      </p:sp>
      <p:sp>
        <p:nvSpPr>
          <p:cNvPr id="1043" name="Google Shape;1043;p156"/>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FFFFFF"/>
                </a:solidFill>
                <a:highlight>
                  <a:srgbClr val="000000"/>
                </a:highlight>
              </a:rPr>
              <a:t>$ operator-sdk new gameserver --repo github.com/motiso/gameserver </a:t>
            </a:r>
            <a:r>
              <a:rPr lang="en" sz="1150">
                <a:solidFill>
                  <a:schemeClr val="dk1"/>
                </a:solidFill>
              </a:rPr>
              <a:t> </a:t>
            </a:r>
            <a:endParaRPr sz="1150">
              <a:solidFill>
                <a:schemeClr val="dk1"/>
              </a:solidFill>
            </a:endParaRPr>
          </a:p>
          <a:p>
            <a:pPr indent="0" lvl="0" marL="0" rtl="0" algn="l">
              <a:spcBef>
                <a:spcPts val="0"/>
              </a:spcBef>
              <a:spcAft>
                <a:spcPts val="0"/>
              </a:spcAft>
              <a:buNone/>
            </a:pPr>
            <a:r>
              <a:rPr lang="en" sz="1150">
                <a:solidFill>
                  <a:schemeClr val="dk1"/>
                </a:solidFill>
              </a:rPr>
              <a:t>//</a:t>
            </a:r>
            <a:r>
              <a:rPr lang="en" sz="1350">
                <a:solidFill>
                  <a:srgbClr val="444444"/>
                </a:solidFill>
                <a:highlight>
                  <a:srgbClr val="F4F4F4"/>
                </a:highlight>
              </a:rPr>
              <a:t>Point the repo argument to the repository you want to use for your Go module.</a:t>
            </a:r>
            <a:endParaRPr sz="1150">
              <a:solidFill>
                <a:schemeClr val="dk1"/>
              </a:solidFill>
            </a:endParaRPr>
          </a:p>
          <a:p>
            <a:pPr indent="0" lvl="0" marL="0" rtl="0" algn="l">
              <a:spcBef>
                <a:spcPts val="0"/>
              </a:spcBef>
              <a:spcAft>
                <a:spcPts val="0"/>
              </a:spcAft>
              <a:buNone/>
            </a:pPr>
            <a:r>
              <a:t/>
            </a:r>
            <a:endParaRPr sz="1150">
              <a:solidFill>
                <a:srgbClr val="2EAEBB"/>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Creating new Go operator 'gameserver'.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go.mod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tools.go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cmd/manager/main.go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build/Dockerfile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build/bin/entrypoint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build/bin/user_setup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deploy/service_account.yaml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deploy/role.yaml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deploy/role_binding.yaml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deploy/operator.yaml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pkg/apis/apis.go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pkg/controller/controller.go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version/version.go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.gitignore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Validating project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[0022] Project validation successful.               </a:t>
            </a:r>
            <a:endParaRPr sz="1150">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[0022] Project creation complete.</a:t>
            </a:r>
            <a:endParaRPr sz="115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57"/>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Adding new CRD’s to the operator</a:t>
            </a:r>
            <a:endParaRPr/>
          </a:p>
        </p:txBody>
      </p:sp>
      <p:sp>
        <p:nvSpPr>
          <p:cNvPr id="1049" name="Google Shape;1049;p157"/>
          <p:cNvSpPr txBox="1"/>
          <p:nvPr>
            <p:ph idx="1" type="body"/>
          </p:nvPr>
        </p:nvSpPr>
        <p:spPr>
          <a:xfrm>
            <a:off x="311700" y="753975"/>
            <a:ext cx="5517600" cy="42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We can use the add api command to add new CRD’s to the operator</a:t>
            </a:r>
            <a:endParaRPr>
              <a:solidFill>
                <a:schemeClr val="dk1"/>
              </a:solidFill>
            </a:endParaRPr>
          </a:p>
          <a:p>
            <a:pPr indent="0" lvl="0" marL="0" rtl="0" algn="l">
              <a:spcBef>
                <a:spcPts val="0"/>
              </a:spcBef>
              <a:spcAft>
                <a:spcPts val="0"/>
              </a:spcAft>
              <a:buNone/>
            </a:pPr>
            <a:r>
              <a:rPr lang="en" sz="1250">
                <a:solidFill>
                  <a:srgbClr val="FFFFFF"/>
                </a:solidFill>
                <a:highlight>
                  <a:srgbClr val="000000"/>
                </a:highlight>
              </a:rPr>
              <a:t>$ </a:t>
            </a:r>
            <a:r>
              <a:rPr lang="en" sz="1150">
                <a:solidFill>
                  <a:srgbClr val="FFFFFF"/>
                </a:solidFill>
                <a:highlight>
                  <a:srgbClr val="000000"/>
                </a:highlight>
              </a:rPr>
              <a:t>operator-sdk add api --api-version=gameserver.com/v1 --kind=Gameserver</a:t>
            </a:r>
            <a:endParaRPr sz="1150">
              <a:solidFill>
                <a:srgbClr val="FFFFFF"/>
              </a:solidFill>
              <a:highlight>
                <a:srgbClr val="000000"/>
              </a:highlight>
            </a:endParaRPr>
          </a:p>
          <a:p>
            <a:pPr indent="0" lvl="0" marL="0" rtl="0" algn="l">
              <a:spcBef>
                <a:spcPts val="0"/>
              </a:spcBef>
              <a:spcAft>
                <a:spcPts val="0"/>
              </a:spcAft>
              <a:buNone/>
            </a:pPr>
            <a:r>
              <a:rPr lang="en" sz="850">
                <a:solidFill>
                  <a:srgbClr val="2EAEBB"/>
                </a:solidFill>
              </a:rPr>
              <a:t>INFO</a:t>
            </a:r>
            <a:r>
              <a:rPr lang="en" sz="850">
                <a:solidFill>
                  <a:schemeClr val="dk1"/>
                </a:solidFill>
              </a:rPr>
              <a:t>[0000] Generating api version gameserver.com/v1 for kind Gameserver.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[0000] Created pkg/apis/gameserver/group.go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[0001] Created pkg/apis/gameserver/v1/gameserver_types.go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[0002] Created pkg/apis/addtoscheme_gameserver_v1.go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[0002] Created pkg/apis/gameserver/v1/register.go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[0002] Created pkg/apis/gameserver/v1/doc.go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[0002] Created deploy/crds/gameserver.com_v1_gameserver_cr.yaml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[0002] Running deepcopy code-generation for Custom Resource group versions: [gameserver:[v1], ]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[0010] Code-generation complete.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[0010] Running CRD generator.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[0011] CRD generation complete.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[0011] API generation complete.                     </a:t>
            </a:r>
            <a:endParaRPr sz="850">
              <a:solidFill>
                <a:schemeClr val="dk1"/>
              </a:solidFill>
            </a:endParaRPr>
          </a:p>
          <a:p>
            <a:pPr indent="0" lvl="0" marL="0" rtl="0" algn="l">
              <a:spcBef>
                <a:spcPts val="0"/>
              </a:spcBef>
              <a:spcAft>
                <a:spcPts val="0"/>
              </a:spcAft>
              <a:buNone/>
            </a:pPr>
            <a:r>
              <a:rPr lang="en" sz="850">
                <a:solidFill>
                  <a:srgbClr val="2EAEBB"/>
                </a:solidFill>
              </a:rPr>
              <a:t>INFO</a:t>
            </a:r>
            <a:r>
              <a:rPr lang="en" sz="850">
                <a:solidFill>
                  <a:schemeClr val="dk1"/>
                </a:solidFill>
              </a:rPr>
              <a:t>[0011] API generation complete</a:t>
            </a:r>
            <a:endParaRPr sz="850">
              <a:solidFill>
                <a:schemeClr val="dk1"/>
              </a:solidFill>
            </a:endParaRPr>
          </a:p>
          <a:p>
            <a:pPr indent="0" lvl="0" marL="0" rtl="0" algn="l">
              <a:spcBef>
                <a:spcPts val="0"/>
              </a:spcBef>
              <a:spcAft>
                <a:spcPts val="0"/>
              </a:spcAft>
              <a:buNone/>
            </a:pPr>
            <a:r>
              <a:t/>
            </a:r>
            <a:endParaRPr sz="850">
              <a:solidFill>
                <a:schemeClr val="dk1"/>
              </a:solidFill>
            </a:endParaRPr>
          </a:p>
          <a:p>
            <a:pPr indent="0" lvl="0" marL="0" rtl="0" algn="l">
              <a:spcBef>
                <a:spcPts val="0"/>
              </a:spcBef>
              <a:spcAft>
                <a:spcPts val="0"/>
              </a:spcAft>
              <a:buNone/>
            </a:pPr>
            <a:r>
              <a:rPr lang="en" sz="850">
                <a:solidFill>
                  <a:schemeClr val="dk1"/>
                </a:solidFill>
              </a:rPr>
              <a:t>The above </a:t>
            </a:r>
            <a:r>
              <a:rPr lang="en" sz="850">
                <a:solidFill>
                  <a:schemeClr val="dk1"/>
                </a:solidFill>
              </a:rPr>
              <a:t>Command</a:t>
            </a:r>
            <a:r>
              <a:rPr lang="en" sz="850">
                <a:solidFill>
                  <a:schemeClr val="dk1"/>
                </a:solidFill>
              </a:rPr>
              <a:t> generates a lot of files that are based on the kind and api version that we gave it</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1250">
              <a:solidFill>
                <a:srgbClr val="FFFFFF"/>
              </a:solidFill>
              <a:highlight>
                <a:srgbClr val="000000"/>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
        <p:nvSpPr>
          <p:cNvPr id="1050" name="Google Shape;1050;p157"/>
          <p:cNvSpPr txBox="1"/>
          <p:nvPr/>
        </p:nvSpPr>
        <p:spPr>
          <a:xfrm>
            <a:off x="6144000" y="0"/>
            <a:ext cx="3000000" cy="51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dk1"/>
                </a:solidFill>
              </a:rPr>
              <a:t>├── build</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Dockerfile</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bin</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entrypoint</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user_setup</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cmd</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manager</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main.go</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deploy</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crds</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 </a:t>
            </a:r>
            <a:r>
              <a:rPr lang="en" sz="800">
                <a:solidFill>
                  <a:srgbClr val="980000"/>
                </a:solidFill>
              </a:rPr>
              <a:t>gameserver.com_gameservers_crd.yaml</a:t>
            </a:r>
            <a:endParaRPr sz="800">
              <a:solidFill>
                <a:srgbClr val="980000"/>
              </a:solidFill>
            </a:endParaRPr>
          </a:p>
          <a:p>
            <a:pPr indent="0" lvl="0" marL="0" rtl="0" algn="l">
              <a:lnSpc>
                <a:spcPct val="115000"/>
              </a:lnSpc>
              <a:spcBef>
                <a:spcPts val="0"/>
              </a:spcBef>
              <a:spcAft>
                <a:spcPts val="0"/>
              </a:spcAft>
              <a:buNone/>
            </a:pPr>
            <a:r>
              <a:rPr lang="en" sz="800">
                <a:solidFill>
                  <a:schemeClr val="dk1"/>
                </a:solidFill>
              </a:rPr>
              <a:t>│   │   └── </a:t>
            </a:r>
            <a:r>
              <a:rPr lang="en" sz="800">
                <a:solidFill>
                  <a:srgbClr val="980000"/>
                </a:solidFill>
              </a:rPr>
              <a:t>gameserver.com_v1_gameserver_cr.yaml</a:t>
            </a:r>
            <a:endParaRPr sz="800">
              <a:solidFill>
                <a:srgbClr val="980000"/>
              </a:solidFill>
            </a:endParaRPr>
          </a:p>
          <a:p>
            <a:pPr indent="0" lvl="0" marL="0" rtl="0" algn="l">
              <a:lnSpc>
                <a:spcPct val="115000"/>
              </a:lnSpc>
              <a:spcBef>
                <a:spcPts val="0"/>
              </a:spcBef>
              <a:spcAft>
                <a:spcPts val="0"/>
              </a:spcAft>
              <a:buNone/>
            </a:pPr>
            <a:r>
              <a:rPr lang="en" sz="800">
                <a:solidFill>
                  <a:schemeClr val="dk1"/>
                </a:solidFill>
              </a:rPr>
              <a:t>│   ├── operator.yaml</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role.yaml</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role_binding.yaml</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service_account.yaml</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go.mod</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go.sum</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pkg</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apis</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 addtoscheme_gameserver_v1.go</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 apis.go</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 gameserver</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 group.go</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 v1</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 doc.go</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 </a:t>
            </a:r>
            <a:r>
              <a:rPr lang="en" sz="800">
                <a:solidFill>
                  <a:srgbClr val="980000"/>
                </a:solidFill>
              </a:rPr>
              <a:t>gameserver_types.go</a:t>
            </a:r>
            <a:endParaRPr sz="800">
              <a:solidFill>
                <a:srgbClr val="980000"/>
              </a:solidFill>
            </a:endParaRPr>
          </a:p>
          <a:p>
            <a:pPr indent="0" lvl="0" marL="0" rtl="0" algn="l">
              <a:lnSpc>
                <a:spcPct val="115000"/>
              </a:lnSpc>
              <a:spcBef>
                <a:spcPts val="0"/>
              </a:spcBef>
              <a:spcAft>
                <a:spcPts val="0"/>
              </a:spcAft>
              <a:buNone/>
            </a:pPr>
            <a:r>
              <a:rPr lang="en" sz="800">
                <a:solidFill>
                  <a:schemeClr val="dk1"/>
                </a:solidFill>
              </a:rPr>
              <a:t>│   │           ├── register.go</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 zz_generated.deepcopy.go</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controller</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controller.go</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tools.go</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version</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    └── version.go</a:t>
            </a:r>
            <a:endParaRPr sz="800">
              <a:solidFill>
                <a:schemeClr val="dk1"/>
              </a:solidFill>
            </a:endParaRPr>
          </a:p>
          <a:p>
            <a:pPr indent="0" lvl="0" marL="0" rtl="0" algn="l">
              <a:lnSpc>
                <a:spcPct val="115000"/>
              </a:lnSpc>
              <a:spcBef>
                <a:spcPts val="0"/>
              </a:spcBef>
              <a:spcAft>
                <a:spcPts val="0"/>
              </a:spcAft>
              <a:buNone/>
            </a:pPr>
            <a:r>
              <a:t/>
            </a:r>
            <a:endParaRPr sz="800">
              <a:solidFill>
                <a:schemeClr val="dk1"/>
              </a:solidFill>
            </a:endParaRPr>
          </a:p>
          <a:p>
            <a:pPr indent="0" lvl="0" marL="0" rtl="0" algn="l">
              <a:lnSpc>
                <a:spcPct val="115000"/>
              </a:lnSpc>
              <a:spcBef>
                <a:spcPts val="0"/>
              </a:spcBef>
              <a:spcAft>
                <a:spcPts val="0"/>
              </a:spcAft>
              <a:buNone/>
            </a:pPr>
            <a:r>
              <a:t/>
            </a:r>
            <a:endParaRPr sz="800">
              <a:solidFill>
                <a:schemeClr val="dk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58"/>
          <p:cNvSpPr txBox="1"/>
          <p:nvPr>
            <p:ph type="title"/>
          </p:nvPr>
        </p:nvSpPr>
        <p:spPr>
          <a:xfrm>
            <a:off x="311700" y="28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Add the controller</a:t>
            </a:r>
            <a:endParaRPr/>
          </a:p>
        </p:txBody>
      </p:sp>
      <p:sp>
        <p:nvSpPr>
          <p:cNvPr id="1056" name="Google Shape;1056;p158"/>
          <p:cNvSpPr txBox="1"/>
          <p:nvPr>
            <p:ph idx="1" type="body"/>
          </p:nvPr>
        </p:nvSpPr>
        <p:spPr>
          <a:xfrm>
            <a:off x="311700" y="601575"/>
            <a:ext cx="8649600" cy="42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When creating the controller You need to use the same api-version and kind that you used before in order to scope the controller to a specific CRD</a:t>
            </a:r>
            <a:endParaRPr sz="1600">
              <a:solidFill>
                <a:schemeClr val="dk1"/>
              </a:solidFill>
            </a:endParaRPr>
          </a:p>
          <a:p>
            <a:pPr indent="-330200" lvl="0" marL="457200" rtl="0" algn="l">
              <a:spcBef>
                <a:spcPts val="0"/>
              </a:spcBef>
              <a:spcAft>
                <a:spcPts val="0"/>
              </a:spcAft>
              <a:buClr>
                <a:schemeClr val="dk1"/>
              </a:buClr>
              <a:buSzPts val="1600"/>
              <a:buChar char="●"/>
            </a:pPr>
            <a:r>
              <a:t/>
            </a:r>
            <a:endParaRPr sz="1600">
              <a:solidFill>
                <a:schemeClr val="dk1"/>
              </a:solidFill>
            </a:endParaRPr>
          </a:p>
          <a:p>
            <a:pPr indent="0" lvl="0" marL="457200" rtl="0" algn="l">
              <a:spcBef>
                <a:spcPts val="0"/>
              </a:spcBef>
              <a:spcAft>
                <a:spcPts val="0"/>
              </a:spcAft>
              <a:buNone/>
            </a:pPr>
            <a:r>
              <a:rPr lang="en" sz="1600">
                <a:solidFill>
                  <a:srgbClr val="FFFFFF"/>
                </a:solidFill>
                <a:highlight>
                  <a:srgbClr val="000000"/>
                </a:highlight>
              </a:rPr>
              <a:t>$ operator-sdk add controller --api-version=gameserver.com/v1 --kind=Gameserver</a:t>
            </a:r>
            <a:endParaRPr sz="1600">
              <a:solidFill>
                <a:schemeClr val="dk1"/>
              </a:solidFill>
            </a:endParaRPr>
          </a:p>
          <a:p>
            <a:pPr indent="0" lvl="0" marL="457200" rtl="0" algn="l">
              <a:spcBef>
                <a:spcPts val="0"/>
              </a:spcBef>
              <a:spcAft>
                <a:spcPts val="0"/>
              </a:spcAft>
              <a:buNone/>
            </a:pPr>
            <a:r>
              <a:rPr lang="en" sz="1600">
                <a:solidFill>
                  <a:srgbClr val="2EAEBB"/>
                </a:solidFill>
              </a:rPr>
              <a:t>INFO</a:t>
            </a:r>
            <a:r>
              <a:rPr lang="en" sz="1600">
                <a:solidFill>
                  <a:schemeClr val="dk1"/>
                </a:solidFill>
              </a:rPr>
              <a:t>[0000] Generating controller version gameserver.com/v1 for kind Gameserver. </a:t>
            </a:r>
            <a:endParaRPr sz="1600">
              <a:solidFill>
                <a:schemeClr val="dk1"/>
              </a:solidFill>
            </a:endParaRPr>
          </a:p>
          <a:p>
            <a:pPr indent="0" lvl="0" marL="457200" rtl="0" algn="l">
              <a:spcBef>
                <a:spcPts val="0"/>
              </a:spcBef>
              <a:spcAft>
                <a:spcPts val="0"/>
              </a:spcAft>
              <a:buNone/>
            </a:pPr>
            <a:r>
              <a:rPr lang="en" sz="1600">
                <a:solidFill>
                  <a:srgbClr val="2EAEBB"/>
                </a:solidFill>
              </a:rPr>
              <a:t>INFO</a:t>
            </a:r>
            <a:r>
              <a:rPr lang="en" sz="1600">
                <a:solidFill>
                  <a:schemeClr val="dk1"/>
                </a:solidFill>
              </a:rPr>
              <a:t>[0000] Created </a:t>
            </a:r>
            <a:r>
              <a:rPr lang="en" sz="1600">
                <a:solidFill>
                  <a:srgbClr val="980000"/>
                </a:solidFill>
              </a:rPr>
              <a:t>pkg/controller/gameserver/gameserver_controller.go </a:t>
            </a:r>
            <a:endParaRPr sz="1600">
              <a:solidFill>
                <a:srgbClr val="980000"/>
              </a:solidFill>
            </a:endParaRPr>
          </a:p>
          <a:p>
            <a:pPr indent="0" lvl="0" marL="457200" rtl="0" algn="l">
              <a:spcBef>
                <a:spcPts val="0"/>
              </a:spcBef>
              <a:spcAft>
                <a:spcPts val="0"/>
              </a:spcAft>
              <a:buNone/>
            </a:pPr>
            <a:r>
              <a:rPr lang="en" sz="1600">
                <a:solidFill>
                  <a:srgbClr val="2EAEBB"/>
                </a:solidFill>
              </a:rPr>
              <a:t>INFO</a:t>
            </a:r>
            <a:r>
              <a:rPr lang="en" sz="1600">
                <a:solidFill>
                  <a:schemeClr val="dk1"/>
                </a:solidFill>
              </a:rPr>
              <a:t>[0000] Created pkg/controller/add_gameserver.go     </a:t>
            </a:r>
            <a:endParaRPr sz="1600">
              <a:solidFill>
                <a:schemeClr val="dk1"/>
              </a:solidFill>
            </a:endParaRPr>
          </a:p>
          <a:p>
            <a:pPr indent="0" lvl="0" marL="457200" rtl="0" algn="l">
              <a:spcBef>
                <a:spcPts val="0"/>
              </a:spcBef>
              <a:spcAft>
                <a:spcPts val="0"/>
              </a:spcAft>
              <a:buNone/>
            </a:pPr>
            <a:r>
              <a:rPr lang="en" sz="1600">
                <a:solidFill>
                  <a:srgbClr val="2EAEBB"/>
                </a:solidFill>
              </a:rPr>
              <a:t>INFO</a:t>
            </a:r>
            <a:r>
              <a:rPr lang="en" sz="1600">
                <a:solidFill>
                  <a:schemeClr val="dk1"/>
                </a:solidFill>
              </a:rPr>
              <a:t>[0000] Controller generation complete.    </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most interesting file in all the newly generated files are the one marked with red which is the controller file that is associated with the specific kind</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controller is responsible for: </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 “reconciling” a specific resource</a:t>
            </a:r>
            <a:endParaRPr sz="1600">
              <a:solidFill>
                <a:schemeClr val="dk1"/>
              </a:solidFill>
            </a:endParaRPr>
          </a:p>
          <a:p>
            <a:pPr indent="-361950" lvl="1" marL="914400" rtl="0" algn="l">
              <a:spcBef>
                <a:spcPts val="0"/>
              </a:spcBef>
              <a:spcAft>
                <a:spcPts val="0"/>
              </a:spcAft>
              <a:buClr>
                <a:schemeClr val="dk1"/>
              </a:buClr>
              <a:buSzPts val="2100"/>
              <a:buChar char="○"/>
            </a:pPr>
            <a:r>
              <a:rPr lang="en" sz="1600">
                <a:solidFill>
                  <a:schemeClr val="dk1"/>
                </a:solidFill>
              </a:rPr>
              <a:t> establish one or more “watches”</a:t>
            </a:r>
            <a:endParaRPr sz="2100">
              <a:solidFill>
                <a:schemeClr val="dk1"/>
              </a:solidFill>
            </a:endParaRPr>
          </a:p>
          <a:p>
            <a:pPr indent="0" lvl="0" marL="0" rtl="0" algn="l">
              <a:spcBef>
                <a:spcPts val="1200"/>
              </a:spcBef>
              <a:spcAft>
                <a:spcPts val="0"/>
              </a:spcAft>
              <a:buClr>
                <a:schemeClr val="dk1"/>
              </a:buClr>
              <a:buSzPts val="1100"/>
              <a:buFont typeface="Arial"/>
              <a:buNone/>
            </a:pPr>
            <a:r>
              <a:t/>
            </a:r>
            <a:endParaRPr sz="1600">
              <a:solidFill>
                <a:schemeClr val="dk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59"/>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watch the Watch </a:t>
            </a:r>
            <a:endParaRPr/>
          </a:p>
          <a:p>
            <a:pPr indent="0" lvl="0" marL="0" rtl="0" algn="l">
              <a:spcBef>
                <a:spcPts val="0"/>
              </a:spcBef>
              <a:spcAft>
                <a:spcPts val="0"/>
              </a:spcAft>
              <a:buNone/>
            </a:pPr>
            <a:r>
              <a:t/>
            </a:r>
            <a:endParaRPr/>
          </a:p>
        </p:txBody>
      </p:sp>
      <p:sp>
        <p:nvSpPr>
          <p:cNvPr id="1062" name="Google Shape;1062;p159"/>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008000"/>
                </a:solidFill>
                <a:highlight>
                  <a:srgbClr val="FFFFFF"/>
                </a:highlight>
              </a:rPr>
              <a:t>// Watch for changes to primary resource Gameserver</a:t>
            </a:r>
            <a:endParaRPr sz="1200">
              <a:solidFill>
                <a:srgbClr val="008000"/>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001080"/>
                </a:solidFill>
                <a:highlight>
                  <a:srgbClr val="FFFFFF"/>
                </a:highlight>
              </a:rPr>
              <a:t>err</a:t>
            </a:r>
            <a:r>
              <a:rPr lang="en" sz="1200">
                <a:solidFill>
                  <a:schemeClr val="dk1"/>
                </a:solidFill>
                <a:highlight>
                  <a:srgbClr val="FFFFFF"/>
                </a:highlight>
              </a:rPr>
              <a:t> = c.</a:t>
            </a:r>
            <a:r>
              <a:rPr lang="en" sz="1200">
                <a:solidFill>
                  <a:srgbClr val="795E26"/>
                </a:solidFill>
                <a:highlight>
                  <a:srgbClr val="FFFFFF"/>
                </a:highlight>
              </a:rPr>
              <a:t>Watch</a:t>
            </a:r>
            <a:r>
              <a:rPr lang="en" sz="1200">
                <a:solidFill>
                  <a:schemeClr val="dk1"/>
                </a:solidFill>
                <a:highlight>
                  <a:srgbClr val="FFFFFF"/>
                </a:highlight>
              </a:rPr>
              <a:t>(&amp;source.Kind{Type: &amp;gameserverv1.Gameserver{}}, &amp;handler.EnqueueRequestForObject{})</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if</a:t>
            </a:r>
            <a:r>
              <a:rPr lang="en" sz="1200">
                <a:solidFill>
                  <a:schemeClr val="dk1"/>
                </a:solidFill>
                <a:highlight>
                  <a:srgbClr val="FFFFFF"/>
                </a:highlight>
              </a:rPr>
              <a:t> err != </a:t>
            </a:r>
            <a:r>
              <a:rPr lang="en" sz="1200">
                <a:solidFill>
                  <a:srgbClr val="0000FF"/>
                </a:solidFill>
                <a:highlight>
                  <a:srgbClr val="FFFFFF"/>
                </a:highlight>
              </a:rPr>
              <a:t>nil</a:t>
            </a:r>
            <a:r>
              <a:rPr lang="en" sz="1200">
                <a:solidFill>
                  <a:schemeClr val="dk1"/>
                </a:solidFill>
                <a:highlight>
                  <a:srgbClr val="FFFFFF"/>
                </a:highlight>
              </a:rPr>
              <a:t> {</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return</a:t>
            </a:r>
            <a:r>
              <a:rPr lang="en" sz="1200">
                <a:solidFill>
                  <a:schemeClr val="dk1"/>
                </a:solidFill>
                <a:highlight>
                  <a:srgbClr val="FFFFFF"/>
                </a:highlight>
              </a:rPr>
              <a:t> err</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001080"/>
                </a:solidFill>
                <a:highlight>
                  <a:srgbClr val="FFFFFF"/>
                </a:highlight>
              </a:rPr>
              <a:t>err</a:t>
            </a:r>
            <a:r>
              <a:rPr lang="en" sz="1200">
                <a:solidFill>
                  <a:schemeClr val="dk1"/>
                </a:solidFill>
                <a:highlight>
                  <a:srgbClr val="FFFFFF"/>
                </a:highlight>
              </a:rPr>
              <a:t> = c.</a:t>
            </a:r>
            <a:r>
              <a:rPr lang="en" sz="1200">
                <a:solidFill>
                  <a:srgbClr val="795E26"/>
                </a:solidFill>
                <a:highlight>
                  <a:srgbClr val="FFFFFF"/>
                </a:highlight>
              </a:rPr>
              <a:t>Watch</a:t>
            </a:r>
            <a:r>
              <a:rPr lang="en" sz="1200">
                <a:solidFill>
                  <a:schemeClr val="dk1"/>
                </a:solidFill>
                <a:highlight>
                  <a:srgbClr val="FFFFFF"/>
                </a:highlight>
              </a:rPr>
              <a:t>(&amp;source.Kind{Type: &amp;corev1.Pod{}}, &amp;handler.EnqueueRequestForOwner{</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IsController: </a:t>
            </a:r>
            <a:r>
              <a:rPr lang="en" sz="1200">
                <a:solidFill>
                  <a:srgbClr val="0000FF"/>
                </a:solidFill>
                <a:highlight>
                  <a:srgbClr val="FFFFFF"/>
                </a:highlight>
              </a:rPr>
              <a:t>true</a:t>
            </a:r>
            <a:r>
              <a:rPr lang="en" sz="1200">
                <a:solidFill>
                  <a:schemeClr val="dk1"/>
                </a:solidFill>
                <a:highlight>
                  <a:srgbClr val="FFFFFF"/>
                </a:highlight>
              </a:rPr>
              <a:t>,</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OwnerType:    &amp;gameserverv1.Gameserver{},</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if</a:t>
            </a:r>
            <a:r>
              <a:rPr lang="en" sz="1200">
                <a:solidFill>
                  <a:schemeClr val="dk1"/>
                </a:solidFill>
                <a:highlight>
                  <a:srgbClr val="FFFFFF"/>
                </a:highlight>
              </a:rPr>
              <a:t> err != </a:t>
            </a:r>
            <a:r>
              <a:rPr lang="en" sz="1200">
                <a:solidFill>
                  <a:srgbClr val="0000FF"/>
                </a:solidFill>
                <a:highlight>
                  <a:srgbClr val="FFFFFF"/>
                </a:highlight>
              </a:rPr>
              <a:t>nil</a:t>
            </a:r>
            <a:r>
              <a:rPr lang="en" sz="1200">
                <a:solidFill>
                  <a:schemeClr val="dk1"/>
                </a:solidFill>
                <a:highlight>
                  <a:srgbClr val="FFFFFF"/>
                </a:highlight>
              </a:rPr>
              <a:t> {</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return</a:t>
            </a:r>
            <a:r>
              <a:rPr lang="en" sz="1200">
                <a:solidFill>
                  <a:schemeClr val="dk1"/>
                </a:solidFill>
                <a:highlight>
                  <a:srgbClr val="FFFFFF"/>
                </a:highlight>
              </a:rPr>
              <a:t> err</a:t>
            </a:r>
            <a:endParaRPr sz="1200">
              <a:solidFill>
                <a:schemeClr val="dk1"/>
              </a:solidFill>
              <a:highlight>
                <a:srgbClr val="FFFFFF"/>
              </a:highlight>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indent="0" lvl="0" marL="457200" rtl="0" algn="l">
              <a:lnSpc>
                <a:spcPct val="100000"/>
              </a:lnSpc>
              <a:spcBef>
                <a:spcPts val="0"/>
              </a:spcBef>
              <a:spcAft>
                <a:spcPts val="0"/>
              </a:spcAft>
              <a:buNone/>
            </a:pPr>
            <a:r>
              <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60"/>
          <p:cNvSpPr txBox="1"/>
          <p:nvPr>
            <p:ph type="title"/>
          </p:nvPr>
        </p:nvSpPr>
        <p:spPr>
          <a:xfrm>
            <a:off x="311700" y="105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Reconcile</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sz="2400">
              <a:highlight>
                <a:srgbClr val="FFFFFF"/>
              </a:highlight>
              <a:latin typeface="Roboto"/>
              <a:ea typeface="Roboto"/>
              <a:cs typeface="Roboto"/>
              <a:sym typeface="Roboto"/>
            </a:endParaRPr>
          </a:p>
        </p:txBody>
      </p:sp>
      <p:sp>
        <p:nvSpPr>
          <p:cNvPr id="1068" name="Google Shape;1068;p160"/>
          <p:cNvSpPr txBox="1"/>
          <p:nvPr>
            <p:ph idx="1" type="body"/>
          </p:nvPr>
        </p:nvSpPr>
        <p:spPr>
          <a:xfrm>
            <a:off x="311700" y="601575"/>
            <a:ext cx="8691600" cy="126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chemeClr val="dk1"/>
                </a:solidFill>
              </a:rPr>
              <a:t>The reconcile function main and only purpose , is make sure that the desired state is kept , and to update kubernetes system accordingly</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rPr lang="en" sz="1400">
                <a:solidFill>
                  <a:schemeClr val="dk1"/>
                </a:solidFill>
              </a:rPr>
              <a:t>Usually</a:t>
            </a:r>
            <a:r>
              <a:rPr lang="en" sz="1400">
                <a:solidFill>
                  <a:schemeClr val="dk1"/>
                </a:solidFill>
              </a:rPr>
              <a:t> this function starts by retrieving the primary resource that triggered directly or indirectly(because one or more of it’s child changed) the  reconcile </a:t>
            </a:r>
            <a:r>
              <a:rPr lang="en" sz="1400">
                <a:solidFill>
                  <a:schemeClr val="dk1"/>
                </a:solidFill>
              </a:rPr>
              <a:t>request</a:t>
            </a:r>
            <a:endParaRPr sz="1400">
              <a:solidFill>
                <a:schemeClr val="dk1"/>
              </a:solidFill>
            </a:endParaRPr>
          </a:p>
          <a:p>
            <a:pPr indent="0" lvl="0" marL="457200" rtl="0" algn="l">
              <a:lnSpc>
                <a:spcPct val="100000"/>
              </a:lnSpc>
              <a:spcBef>
                <a:spcPts val="0"/>
              </a:spcBef>
              <a:spcAft>
                <a:spcPts val="0"/>
              </a:spcAft>
              <a:buNone/>
            </a:pPr>
            <a:r>
              <a:t/>
            </a:r>
            <a:endParaRPr sz="1400">
              <a:solidFill>
                <a:schemeClr val="dk1"/>
              </a:solidFill>
            </a:endParaRPr>
          </a:p>
        </p:txBody>
      </p:sp>
      <p:sp>
        <p:nvSpPr>
          <p:cNvPr id="1069" name="Google Shape;1069;p160"/>
          <p:cNvSpPr txBox="1"/>
          <p:nvPr/>
        </p:nvSpPr>
        <p:spPr>
          <a:xfrm>
            <a:off x="353850" y="2127375"/>
            <a:ext cx="70647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(r *ReconcileGameserver) </a:t>
            </a:r>
            <a:r>
              <a:rPr lang="en" sz="700">
                <a:solidFill>
                  <a:srgbClr val="795E26"/>
                </a:solidFill>
                <a:highlight>
                  <a:srgbClr val="FFFFFF"/>
                </a:highlight>
                <a:latin typeface="Courier New"/>
                <a:ea typeface="Courier New"/>
                <a:cs typeface="Courier New"/>
                <a:sym typeface="Courier New"/>
              </a:rPr>
              <a:t>Reconcile</a:t>
            </a:r>
            <a:r>
              <a:rPr lang="en" sz="700">
                <a:solidFill>
                  <a:schemeClr val="dk1"/>
                </a:solidFill>
                <a:highlight>
                  <a:srgbClr val="FFFFFF"/>
                </a:highlight>
                <a:latin typeface="Courier New"/>
                <a:ea typeface="Courier New"/>
                <a:cs typeface="Courier New"/>
                <a:sym typeface="Courier New"/>
              </a:rPr>
              <a:t>(request reconcile.Request) (reconcile.Result, </a:t>
            </a:r>
            <a:r>
              <a:rPr lang="en" sz="700">
                <a:solidFill>
                  <a:srgbClr val="267F99"/>
                </a:solidFill>
                <a:highlight>
                  <a:srgbClr val="FFFFFF"/>
                </a:highlight>
                <a:latin typeface="Courier New"/>
                <a:ea typeface="Courier New"/>
                <a:cs typeface="Courier New"/>
                <a:sym typeface="Courier New"/>
              </a:rPr>
              <a:t>error</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reqLogger</a:t>
            </a:r>
            <a:r>
              <a:rPr lang="en" sz="700">
                <a:solidFill>
                  <a:schemeClr val="dk1"/>
                </a:solidFill>
                <a:highlight>
                  <a:srgbClr val="FFFFFF"/>
                </a:highlight>
                <a:latin typeface="Courier New"/>
                <a:ea typeface="Courier New"/>
                <a:cs typeface="Courier New"/>
                <a:sym typeface="Courier New"/>
              </a:rPr>
              <a:t> := log.</a:t>
            </a:r>
            <a:r>
              <a:rPr lang="en" sz="700">
                <a:solidFill>
                  <a:srgbClr val="795E26"/>
                </a:solidFill>
                <a:highlight>
                  <a:srgbClr val="FFFFFF"/>
                </a:highlight>
                <a:latin typeface="Courier New"/>
                <a:ea typeface="Courier New"/>
                <a:cs typeface="Courier New"/>
                <a:sym typeface="Courier New"/>
              </a:rPr>
              <a:t>WithValues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"Request.Namespace"</a:t>
            </a:r>
            <a:r>
              <a:rPr lang="en" sz="700">
                <a:solidFill>
                  <a:schemeClr val="dk1"/>
                </a:solidFill>
                <a:highlight>
                  <a:srgbClr val="FFFFFF"/>
                </a:highlight>
                <a:latin typeface="Courier New"/>
                <a:ea typeface="Courier New"/>
                <a:cs typeface="Courier New"/>
                <a:sym typeface="Courier New"/>
              </a:rPr>
              <a:t>, request.Namespace, </a:t>
            </a:r>
            <a:r>
              <a:rPr lang="en" sz="700">
                <a:solidFill>
                  <a:srgbClr val="A31515"/>
                </a:solidFill>
                <a:highlight>
                  <a:srgbClr val="FFFFFF"/>
                </a:highlight>
                <a:latin typeface="Courier New"/>
                <a:ea typeface="Courier New"/>
                <a:cs typeface="Courier New"/>
                <a:sym typeface="Courier New"/>
              </a:rPr>
              <a:t>"Request.Name"</a:t>
            </a:r>
            <a:r>
              <a:rPr lang="en" sz="700">
                <a:solidFill>
                  <a:schemeClr val="dk1"/>
                </a:solidFill>
                <a:highlight>
                  <a:srgbClr val="FFFFFF"/>
                </a:highlight>
                <a:latin typeface="Courier New"/>
                <a:ea typeface="Courier New"/>
                <a:cs typeface="Courier New"/>
                <a:sym typeface="Courier New"/>
              </a:rPr>
              <a:t>, request.Name)</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reqLogger.</a:t>
            </a:r>
            <a:r>
              <a:rPr lang="en" sz="700">
                <a:solidFill>
                  <a:srgbClr val="795E26"/>
                </a:solidFill>
                <a:highlight>
                  <a:srgbClr val="FFFFFF"/>
                </a:highlight>
                <a:latin typeface="Courier New"/>
                <a:ea typeface="Courier New"/>
                <a:cs typeface="Courier New"/>
                <a:sym typeface="Courier New"/>
              </a:rPr>
              <a:t>Info</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"Reconciling Gameserver"</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Fetch the Gameserver instance</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instance</a:t>
            </a:r>
            <a:r>
              <a:rPr lang="en" sz="700">
                <a:solidFill>
                  <a:schemeClr val="dk1"/>
                </a:solidFill>
                <a:highlight>
                  <a:srgbClr val="FFFFFF"/>
                </a:highlight>
                <a:latin typeface="Courier New"/>
                <a:ea typeface="Courier New"/>
                <a:cs typeface="Courier New"/>
                <a:sym typeface="Courier New"/>
              </a:rPr>
              <a:t> := &amp;gameserverv1.Gameserver{}</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err</a:t>
            </a:r>
            <a:r>
              <a:rPr lang="en" sz="700">
                <a:solidFill>
                  <a:schemeClr val="dk1"/>
                </a:solidFill>
                <a:highlight>
                  <a:srgbClr val="FFFFFF"/>
                </a:highlight>
                <a:latin typeface="Courier New"/>
                <a:ea typeface="Courier New"/>
                <a:cs typeface="Courier New"/>
                <a:sym typeface="Courier New"/>
              </a:rPr>
              <a:t> := r.client.</a:t>
            </a:r>
            <a:r>
              <a:rPr lang="en" sz="700">
                <a:solidFill>
                  <a:srgbClr val="795E26"/>
                </a:solidFill>
                <a:highlight>
                  <a:srgbClr val="FFFFFF"/>
                </a:highlight>
                <a:latin typeface="Courier New"/>
                <a:ea typeface="Courier New"/>
                <a:cs typeface="Courier New"/>
                <a:sym typeface="Courier New"/>
              </a:rPr>
              <a:t>Get</a:t>
            </a:r>
            <a:r>
              <a:rPr lang="en" sz="700">
                <a:solidFill>
                  <a:schemeClr val="dk1"/>
                </a:solidFill>
                <a:highlight>
                  <a:srgbClr val="FFFFFF"/>
                </a:highlight>
                <a:latin typeface="Courier New"/>
                <a:ea typeface="Courier New"/>
                <a:cs typeface="Courier New"/>
                <a:sym typeface="Courier New"/>
              </a:rPr>
              <a:t>(context.</a:t>
            </a:r>
            <a:r>
              <a:rPr lang="en" sz="700">
                <a:solidFill>
                  <a:srgbClr val="795E26"/>
                </a:solidFill>
                <a:highlight>
                  <a:srgbClr val="FFFFFF"/>
                </a:highlight>
                <a:latin typeface="Courier New"/>
                <a:ea typeface="Courier New"/>
                <a:cs typeface="Courier New"/>
                <a:sym typeface="Courier New"/>
              </a:rPr>
              <a:t>TODO</a:t>
            </a:r>
            <a:r>
              <a:rPr lang="en" sz="700">
                <a:solidFill>
                  <a:schemeClr val="dk1"/>
                </a:solidFill>
                <a:highlight>
                  <a:srgbClr val="FFFFFF"/>
                </a:highlight>
                <a:latin typeface="Courier New"/>
                <a:ea typeface="Courier New"/>
                <a:cs typeface="Courier New"/>
                <a:sym typeface="Courier New"/>
              </a:rPr>
              <a:t>(), request.NamespacedName, instance)</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errors.</a:t>
            </a:r>
            <a:r>
              <a:rPr lang="en" sz="700">
                <a:solidFill>
                  <a:srgbClr val="795E26"/>
                </a:solidFill>
                <a:highlight>
                  <a:srgbClr val="FFFFFF"/>
                </a:highlight>
                <a:latin typeface="Courier New"/>
                <a:ea typeface="Courier New"/>
                <a:cs typeface="Courier New"/>
                <a:sym typeface="Courier New"/>
              </a:rPr>
              <a:t>IsNotFound</a:t>
            </a:r>
            <a:r>
              <a:rPr lang="en" sz="700">
                <a:solidFill>
                  <a:schemeClr val="dk1"/>
                </a:solidFill>
                <a:highlight>
                  <a:srgbClr val="FFFFFF"/>
                </a:highlight>
                <a:latin typeface="Courier New"/>
                <a:ea typeface="Courier New"/>
                <a:cs typeface="Courier New"/>
                <a:sym typeface="Courier New"/>
              </a:rPr>
              <a:t>(err)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Request object not found, could have been deleted after reconcile request.</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Owned objects are automatically garbage collected. For additional cleanup logic use finalizers.</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Return and don't requeue</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a:t>
            </a:r>
            <a:r>
              <a:rPr lang="en" sz="700">
                <a:solidFill>
                  <a:srgbClr val="0000FF"/>
                </a:solidFill>
                <a:highlight>
                  <a:srgbClr val="FFFFFF"/>
                </a:highlight>
                <a:latin typeface="Courier New"/>
                <a:ea typeface="Courier New"/>
                <a:cs typeface="Courier New"/>
                <a:sym typeface="Courier New"/>
              </a:rPr>
              <a:t>nil</a:t>
            </a:r>
            <a:endParaRPr sz="700">
              <a:solidFill>
                <a:srgbClr val="0000FF"/>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Error reading the object - requeue the request.</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err</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61"/>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Possible</a:t>
            </a:r>
            <a:r>
              <a:rPr lang="en" sz="2400">
                <a:highlight>
                  <a:srgbClr val="FFFFFF"/>
                </a:highlight>
                <a:latin typeface="Roboto"/>
                <a:ea typeface="Roboto"/>
                <a:cs typeface="Roboto"/>
                <a:sym typeface="Roboto"/>
              </a:rPr>
              <a:t> return values from the Reconcile </a:t>
            </a:r>
            <a:r>
              <a:rPr lang="en" sz="2400">
                <a:highlight>
                  <a:srgbClr val="FFFFFF"/>
                </a:highlight>
                <a:latin typeface="Roboto"/>
                <a:ea typeface="Roboto"/>
                <a:cs typeface="Roboto"/>
                <a:sym typeface="Roboto"/>
              </a:rPr>
              <a:t>function</a:t>
            </a:r>
            <a:endParaRPr/>
          </a:p>
        </p:txBody>
      </p:sp>
      <p:sp>
        <p:nvSpPr>
          <p:cNvPr id="1075" name="Google Shape;1075;p161"/>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return reconcile.Result{}, nil				</a:t>
            </a:r>
            <a:endParaRPr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The reconcile process finished with no errors and does not require another pass through the reconcile loop.</a:t>
            </a:r>
            <a:endParaRPr b="1" sz="1600">
              <a:solidFill>
                <a:schemeClr val="dk1"/>
              </a:solidFill>
            </a:endParaRPr>
          </a:p>
          <a:p>
            <a:pPr indent="0" lvl="0" marL="0" rtl="0" algn="l">
              <a:spcBef>
                <a:spcPts val="200"/>
              </a:spcBef>
              <a:spcAft>
                <a:spcPts val="0"/>
              </a:spcAft>
              <a:buClr>
                <a:schemeClr val="dk1"/>
              </a:buClr>
              <a:buSzPts val="1100"/>
              <a:buFont typeface="Arial"/>
              <a:buNone/>
            </a:pPr>
            <a:r>
              <a:rPr b="1" lang="en" sz="1600">
                <a:solidFill>
                  <a:schemeClr val="dk1"/>
                </a:solidFill>
              </a:rPr>
              <a:t>					</a:t>
            </a:r>
            <a:endParaRPr b="1" sz="1600">
              <a:solidFill>
                <a:schemeClr val="dk1"/>
              </a:solidFill>
            </a:endParaRPr>
          </a:p>
          <a:p>
            <a:pPr indent="0" lvl="0" marL="0" rtl="0" algn="l">
              <a:spcBef>
                <a:spcPts val="200"/>
              </a:spcBef>
              <a:spcAft>
                <a:spcPts val="0"/>
              </a:spcAft>
              <a:buClr>
                <a:schemeClr val="dk1"/>
              </a:buClr>
              <a:buSzPts val="1100"/>
              <a:buFont typeface="Arial"/>
              <a:buNone/>
            </a:pPr>
            <a:r>
              <a:rPr lang="en" sz="1600">
                <a:solidFill>
                  <a:schemeClr val="dk1"/>
                </a:solidFill>
              </a:rPr>
              <a:t>return reconcile.Result{}, err</a:t>
            </a:r>
            <a:endParaRPr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The reconcile failed due to an error and Kubernetes should requeue it to try again.</a:t>
            </a:r>
            <a:endParaRPr b="1" sz="1600">
              <a:solidFill>
                <a:schemeClr val="dk1"/>
              </a:solidFill>
            </a:endParaRPr>
          </a:p>
          <a:p>
            <a:pPr indent="0" lvl="0" marL="0" rtl="0" algn="l">
              <a:spcBef>
                <a:spcPts val="200"/>
              </a:spcBef>
              <a:spcAft>
                <a:spcPts val="0"/>
              </a:spcAft>
              <a:buClr>
                <a:schemeClr val="dk1"/>
              </a:buClr>
              <a:buSzPts val="1100"/>
              <a:buFont typeface="Arial"/>
              <a:buNone/>
            </a:pPr>
            <a:r>
              <a:rPr b="1" lang="en" sz="1600">
                <a:solidFill>
                  <a:schemeClr val="dk1"/>
                </a:solidFill>
              </a:rPr>
              <a:t>					</a:t>
            </a:r>
            <a:endParaRPr b="1" sz="1600">
              <a:solidFill>
                <a:schemeClr val="dk1"/>
              </a:solidFill>
            </a:endParaRPr>
          </a:p>
          <a:p>
            <a:pPr indent="0" lvl="0" marL="0" rtl="0" algn="l">
              <a:spcBef>
                <a:spcPts val="200"/>
              </a:spcBef>
              <a:spcAft>
                <a:spcPts val="0"/>
              </a:spcAft>
              <a:buClr>
                <a:schemeClr val="dk1"/>
              </a:buClr>
              <a:buSzPts val="1100"/>
              <a:buFont typeface="Arial"/>
              <a:buNone/>
            </a:pPr>
            <a:r>
              <a:rPr lang="en" sz="1600">
                <a:solidFill>
                  <a:schemeClr val="dk1"/>
                </a:solidFill>
              </a:rPr>
              <a:t>return reconcile.Result{Requeue: true}, nil			</a:t>
            </a:r>
            <a:endParaRPr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The reconcile did not encounter an error, but Kubernetes should requeue it to run for another iteration.</a:t>
            </a:r>
            <a:endParaRPr b="1" sz="1600">
              <a:solidFill>
                <a:schemeClr val="dk1"/>
              </a:solidFill>
            </a:endParaRPr>
          </a:p>
          <a:p>
            <a:pPr indent="0" lvl="0" marL="0" rtl="0" algn="l">
              <a:spcBef>
                <a:spcPts val="200"/>
              </a:spcBef>
              <a:spcAft>
                <a:spcPts val="0"/>
              </a:spcAft>
              <a:buClr>
                <a:schemeClr val="dk1"/>
              </a:buClr>
              <a:buSzPts val="1100"/>
              <a:buFont typeface="Arial"/>
              <a:buNone/>
            </a:pPr>
            <a:r>
              <a:rPr b="1" lang="en" sz="1600">
                <a:solidFill>
                  <a:schemeClr val="dk1"/>
                </a:solidFill>
              </a:rPr>
              <a:t>					</a:t>
            </a:r>
            <a:endParaRPr b="1" sz="1600">
              <a:solidFill>
                <a:schemeClr val="dk1"/>
              </a:solidFill>
            </a:endParaRPr>
          </a:p>
          <a:p>
            <a:pPr indent="0" lvl="0" marL="0" rtl="0" algn="l">
              <a:spcBef>
                <a:spcPts val="200"/>
              </a:spcBef>
              <a:spcAft>
                <a:spcPts val="0"/>
              </a:spcAft>
              <a:buClr>
                <a:schemeClr val="dk1"/>
              </a:buClr>
              <a:buSzPts val="1100"/>
              <a:buFont typeface="Arial"/>
              <a:buNone/>
            </a:pPr>
            <a:r>
              <a:rPr lang="en" sz="1600">
                <a:solidFill>
                  <a:schemeClr val="dk1"/>
                </a:solidFill>
              </a:rPr>
              <a:t>return reconcile.Result{RequeueAfter: time.Second*5}, nil				</a:t>
            </a:r>
            <a:endParaRPr sz="1600">
              <a:solidFill>
                <a:schemeClr val="dk1"/>
              </a:solidFill>
            </a:endParaRPr>
          </a:p>
          <a:p>
            <a:pPr indent="0" lvl="0" marL="0" rtl="0" algn="l">
              <a:spcBef>
                <a:spcPts val="0"/>
              </a:spcBef>
              <a:spcAft>
                <a:spcPts val="0"/>
              </a:spcAft>
              <a:buClr>
                <a:schemeClr val="dk1"/>
              </a:buClr>
              <a:buSzPts val="1100"/>
              <a:buFont typeface="Arial"/>
              <a:buNone/>
            </a:pPr>
            <a:r>
              <a:rPr b="1" lang="en" sz="1600">
                <a:solidFill>
                  <a:schemeClr val="dk1"/>
                </a:solidFill>
              </a:rPr>
              <a:t>Similar to the previous result, but this will wait for the specified amount of time before requeuing the request </a:t>
            </a:r>
            <a:endParaRPr b="1" sz="1600">
              <a:solidFill>
                <a:schemeClr val="dk1"/>
              </a:solidFill>
            </a:endParaRPr>
          </a:p>
          <a:p>
            <a:pPr indent="0" lvl="0" marL="0" rtl="0" algn="l">
              <a:lnSpc>
                <a:spcPct val="100000"/>
              </a:lnSpc>
              <a:spcBef>
                <a:spcPts val="200"/>
              </a:spcBef>
              <a:spcAft>
                <a:spcPts val="0"/>
              </a:spcAft>
              <a:buClr>
                <a:schemeClr val="dk1"/>
              </a:buClr>
              <a:buSzPts val="1100"/>
              <a:buFont typeface="Arial"/>
              <a:buNone/>
            </a:pPr>
            <a:r>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205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Cleaning unused Dependencies</a:t>
            </a:r>
            <a:endParaRPr/>
          </a:p>
        </p:txBody>
      </p:sp>
      <p:sp>
        <p:nvSpPr>
          <p:cNvPr id="144" name="Google Shape;144;p27"/>
          <p:cNvSpPr txBox="1"/>
          <p:nvPr>
            <p:ph idx="1" type="body"/>
          </p:nvPr>
        </p:nvSpPr>
        <p:spPr>
          <a:xfrm>
            <a:off x="311700" y="869925"/>
            <a:ext cx="8520600" cy="369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Sometimes we no longer needs a dependency, and wish to remove it so that our app will be as lean as possible</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go has no way of knowing if we stopped using a dependency unless it rebuilds the entire dependency graph, which is a heavy operation </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FFFFFF"/>
                </a:solidFill>
                <a:highlight>
                  <a:srgbClr val="000000"/>
                </a:highlight>
              </a:rPr>
              <a:t>$ go mod tidy</a:t>
            </a:r>
            <a:r>
              <a:rPr lang="en" sz="1600">
                <a:solidFill>
                  <a:srgbClr val="000000"/>
                </a:solidFill>
              </a:rPr>
              <a:t>  will do just that for us</a:t>
            </a:r>
            <a:endParaRPr sz="1600">
              <a:solidFill>
                <a:srgbClr val="000000"/>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62"/>
          <p:cNvSpPr txBox="1"/>
          <p:nvPr>
            <p:ph type="title"/>
          </p:nvPr>
        </p:nvSpPr>
        <p:spPr>
          <a:xfrm>
            <a:off x="311700" y="28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Updating state by the </a:t>
            </a:r>
            <a:r>
              <a:rPr lang="en" sz="2400">
                <a:highlight>
                  <a:srgbClr val="FFFFFF"/>
                </a:highlight>
                <a:latin typeface="Roboto"/>
                <a:ea typeface="Roboto"/>
                <a:cs typeface="Roboto"/>
                <a:sym typeface="Roboto"/>
              </a:rPr>
              <a:t>controller</a:t>
            </a:r>
            <a:endParaRPr/>
          </a:p>
        </p:txBody>
      </p:sp>
      <p:sp>
        <p:nvSpPr>
          <p:cNvPr id="1081" name="Google Shape;1081;p162"/>
          <p:cNvSpPr txBox="1"/>
          <p:nvPr>
            <p:ph idx="1" type="body"/>
          </p:nvPr>
        </p:nvSpPr>
        <p:spPr>
          <a:xfrm>
            <a:off x="311700" y="601575"/>
            <a:ext cx="8649600" cy="42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When we wish to update kubernetes with the updated state we use the client.Client interface to call back to k8s with the updated state</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To do that we need to create the resource for example POD ,SECRET etc.. and then we need to </a:t>
            </a:r>
            <a:r>
              <a:rPr lang="en" sz="1400">
                <a:solidFill>
                  <a:schemeClr val="dk1"/>
                </a:solidFill>
              </a:rPr>
              <a:t>instantiate</a:t>
            </a:r>
            <a:r>
              <a:rPr lang="en" sz="1400">
                <a:solidFill>
                  <a:schemeClr val="dk1"/>
                </a:solidFill>
              </a:rPr>
              <a:t> that </a:t>
            </a:r>
            <a:r>
              <a:rPr lang="en" sz="1400">
                <a:solidFill>
                  <a:schemeClr val="dk1"/>
                </a:solidFill>
              </a:rPr>
              <a:t>type</a:t>
            </a:r>
            <a:r>
              <a:rPr lang="en" sz="1400">
                <a:solidFill>
                  <a:schemeClr val="dk1"/>
                </a:solidFill>
              </a:rPr>
              <a:t> and call back to k8s</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Kubernetes GO client API defines the specifications for how to </a:t>
            </a:r>
            <a:r>
              <a:rPr lang="en" sz="1400">
                <a:solidFill>
                  <a:schemeClr val="dk1"/>
                </a:solidFill>
              </a:rPr>
              <a:t>instantiate</a:t>
            </a:r>
            <a:r>
              <a:rPr lang="en" sz="1400">
                <a:solidFill>
                  <a:schemeClr val="dk1"/>
                </a:solidFill>
              </a:rPr>
              <a:t> the different k8s resources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457200" rtl="0" algn="l">
              <a:lnSpc>
                <a:spcPct val="100000"/>
              </a:lnSpc>
              <a:spcBef>
                <a:spcPts val="0"/>
              </a:spcBef>
              <a:spcAft>
                <a:spcPts val="0"/>
              </a:spcAft>
              <a:buNone/>
            </a:pPr>
            <a:r>
              <a:t/>
            </a:r>
            <a:endParaRPr sz="1400">
              <a:solidFill>
                <a:schemeClr val="dk1"/>
              </a:solidFill>
            </a:endParaRPr>
          </a:p>
        </p:txBody>
      </p:sp>
      <p:sp>
        <p:nvSpPr>
          <p:cNvPr id="1082" name="Google Shape;1082;p162"/>
          <p:cNvSpPr txBox="1"/>
          <p:nvPr/>
        </p:nvSpPr>
        <p:spPr>
          <a:xfrm>
            <a:off x="747000" y="2558275"/>
            <a:ext cx="8085300" cy="248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700">
                <a:solidFill>
                  <a:srgbClr val="008000"/>
                </a:solidFill>
                <a:highlight>
                  <a:srgbClr val="FFFFFF"/>
                </a:highlight>
                <a:latin typeface="Courier New"/>
                <a:ea typeface="Courier New"/>
                <a:cs typeface="Courier New"/>
                <a:sym typeface="Courier New"/>
              </a:rPr>
              <a:t>// Define a new Pod object</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pod</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newPodForCR</a:t>
            </a:r>
            <a:r>
              <a:rPr lang="en" sz="700">
                <a:solidFill>
                  <a:schemeClr val="dk1"/>
                </a:solidFill>
                <a:highlight>
                  <a:srgbClr val="FFFFFF"/>
                </a:highlight>
                <a:latin typeface="Courier New"/>
                <a:ea typeface="Courier New"/>
                <a:cs typeface="Courier New"/>
                <a:sym typeface="Courier New"/>
              </a:rPr>
              <a:t>(instance)</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Set Gameserver instance as the owner and controller</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err</a:t>
            </a:r>
            <a:r>
              <a:rPr lang="en" sz="700">
                <a:solidFill>
                  <a:schemeClr val="dk1"/>
                </a:solidFill>
                <a:highlight>
                  <a:srgbClr val="FFFFFF"/>
                </a:highlight>
                <a:latin typeface="Courier New"/>
                <a:ea typeface="Courier New"/>
                <a:cs typeface="Courier New"/>
                <a:sym typeface="Courier New"/>
              </a:rPr>
              <a:t> := controllerutil.</a:t>
            </a:r>
            <a:r>
              <a:rPr lang="en" sz="700">
                <a:solidFill>
                  <a:srgbClr val="795E26"/>
                </a:solidFill>
                <a:highlight>
                  <a:srgbClr val="FFFFFF"/>
                </a:highlight>
                <a:latin typeface="Courier New"/>
                <a:ea typeface="Courier New"/>
                <a:cs typeface="Courier New"/>
                <a:sym typeface="Courier New"/>
              </a:rPr>
              <a:t>SetControllerReference</a:t>
            </a:r>
            <a:r>
              <a:rPr lang="en" sz="700">
                <a:solidFill>
                  <a:schemeClr val="dk1"/>
                </a:solidFill>
                <a:highlight>
                  <a:srgbClr val="FFFFFF"/>
                </a:highlight>
                <a:latin typeface="Courier New"/>
                <a:ea typeface="Courier New"/>
                <a:cs typeface="Courier New"/>
                <a:sym typeface="Courier New"/>
              </a:rPr>
              <a:t>(instance, pod, r.scheme); err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err</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Check if this Pod already exists</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found</a:t>
            </a:r>
            <a:r>
              <a:rPr lang="en" sz="700">
                <a:solidFill>
                  <a:schemeClr val="dk1"/>
                </a:solidFill>
                <a:highlight>
                  <a:srgbClr val="FFFFFF"/>
                </a:highlight>
                <a:latin typeface="Courier New"/>
                <a:ea typeface="Courier New"/>
                <a:cs typeface="Courier New"/>
                <a:sym typeface="Courier New"/>
              </a:rPr>
              <a:t> := &amp;corev1.Pod{}</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err</a:t>
            </a:r>
            <a:r>
              <a:rPr lang="en" sz="700">
                <a:solidFill>
                  <a:schemeClr val="dk1"/>
                </a:solidFill>
                <a:highlight>
                  <a:srgbClr val="FFFFFF"/>
                </a:highlight>
                <a:latin typeface="Courier New"/>
                <a:ea typeface="Courier New"/>
                <a:cs typeface="Courier New"/>
                <a:sym typeface="Courier New"/>
              </a:rPr>
              <a:t> = r.client.</a:t>
            </a:r>
            <a:r>
              <a:rPr lang="en" sz="700">
                <a:solidFill>
                  <a:srgbClr val="795E26"/>
                </a:solidFill>
                <a:highlight>
                  <a:srgbClr val="FFFFFF"/>
                </a:highlight>
                <a:latin typeface="Courier New"/>
                <a:ea typeface="Courier New"/>
                <a:cs typeface="Courier New"/>
                <a:sym typeface="Courier New"/>
              </a:rPr>
              <a:t>Get</a:t>
            </a:r>
            <a:r>
              <a:rPr lang="en" sz="700">
                <a:solidFill>
                  <a:schemeClr val="dk1"/>
                </a:solidFill>
                <a:highlight>
                  <a:srgbClr val="FFFFFF"/>
                </a:highlight>
                <a:latin typeface="Courier New"/>
                <a:ea typeface="Courier New"/>
                <a:cs typeface="Courier New"/>
                <a:sym typeface="Courier New"/>
              </a:rPr>
              <a:t>(context.</a:t>
            </a:r>
            <a:r>
              <a:rPr lang="en" sz="700">
                <a:solidFill>
                  <a:srgbClr val="795E26"/>
                </a:solidFill>
                <a:highlight>
                  <a:srgbClr val="FFFFFF"/>
                </a:highlight>
                <a:latin typeface="Courier New"/>
                <a:ea typeface="Courier New"/>
                <a:cs typeface="Courier New"/>
                <a:sym typeface="Courier New"/>
              </a:rPr>
              <a:t>TODO</a:t>
            </a:r>
            <a:r>
              <a:rPr lang="en" sz="700">
                <a:solidFill>
                  <a:schemeClr val="dk1"/>
                </a:solidFill>
                <a:highlight>
                  <a:srgbClr val="FFFFFF"/>
                </a:highlight>
                <a:latin typeface="Courier New"/>
                <a:ea typeface="Courier New"/>
                <a:cs typeface="Courier New"/>
                <a:sym typeface="Courier New"/>
              </a:rPr>
              <a:t>(), types.NamespacedName{Name: pod.Name, Namespace: pod.Namespace}, found)</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&amp;&amp; errors.</a:t>
            </a:r>
            <a:r>
              <a:rPr lang="en" sz="700">
                <a:solidFill>
                  <a:srgbClr val="795E26"/>
                </a:solidFill>
                <a:highlight>
                  <a:srgbClr val="FFFFFF"/>
                </a:highlight>
                <a:latin typeface="Courier New"/>
                <a:ea typeface="Courier New"/>
                <a:cs typeface="Courier New"/>
                <a:sym typeface="Courier New"/>
              </a:rPr>
              <a:t>IsNotFound</a:t>
            </a:r>
            <a:r>
              <a:rPr lang="en" sz="700">
                <a:solidFill>
                  <a:schemeClr val="dk1"/>
                </a:solidFill>
                <a:highlight>
                  <a:srgbClr val="FFFFFF"/>
                </a:highlight>
                <a:latin typeface="Courier New"/>
                <a:ea typeface="Courier New"/>
                <a:cs typeface="Courier New"/>
                <a:sym typeface="Courier New"/>
              </a:rPr>
              <a:t>(err)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reqLogger.</a:t>
            </a:r>
            <a:r>
              <a:rPr lang="en" sz="700">
                <a:solidFill>
                  <a:srgbClr val="795E26"/>
                </a:solidFill>
                <a:highlight>
                  <a:srgbClr val="FFFFFF"/>
                </a:highlight>
                <a:latin typeface="Courier New"/>
                <a:ea typeface="Courier New"/>
                <a:cs typeface="Courier New"/>
                <a:sym typeface="Courier New"/>
              </a:rPr>
              <a:t>Info</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"Creating a new Pod"</a:t>
            </a:r>
            <a:r>
              <a:rPr lang="en" sz="700">
                <a:solidFill>
                  <a:schemeClr val="dk1"/>
                </a:solidFill>
                <a:highlight>
                  <a:srgbClr val="FFFFFF"/>
                </a:highlight>
                <a:latin typeface="Courier New"/>
                <a:ea typeface="Courier New"/>
                <a:cs typeface="Courier New"/>
                <a:sym typeface="Courier New"/>
              </a:rPr>
              <a:t>, </a:t>
            </a:r>
            <a:r>
              <a:rPr lang="en" sz="700">
                <a:solidFill>
                  <a:srgbClr val="A31515"/>
                </a:solidFill>
                <a:highlight>
                  <a:srgbClr val="FFFFFF"/>
                </a:highlight>
                <a:latin typeface="Courier New"/>
                <a:ea typeface="Courier New"/>
                <a:cs typeface="Courier New"/>
                <a:sym typeface="Courier New"/>
              </a:rPr>
              <a:t>"Pod.Namespace"</a:t>
            </a:r>
            <a:r>
              <a:rPr lang="en" sz="700">
                <a:solidFill>
                  <a:schemeClr val="dk1"/>
                </a:solidFill>
                <a:highlight>
                  <a:srgbClr val="FFFFFF"/>
                </a:highlight>
                <a:latin typeface="Courier New"/>
                <a:ea typeface="Courier New"/>
                <a:cs typeface="Courier New"/>
                <a:sym typeface="Courier New"/>
              </a:rPr>
              <a:t>, pod.Namespace, </a:t>
            </a:r>
            <a:r>
              <a:rPr lang="en" sz="700">
                <a:solidFill>
                  <a:srgbClr val="A31515"/>
                </a:solidFill>
                <a:highlight>
                  <a:srgbClr val="FFFFFF"/>
                </a:highlight>
                <a:latin typeface="Courier New"/>
                <a:ea typeface="Courier New"/>
                <a:cs typeface="Courier New"/>
                <a:sym typeface="Courier New"/>
              </a:rPr>
              <a:t>"Pod.Name"</a:t>
            </a:r>
            <a:r>
              <a:rPr lang="en" sz="700">
                <a:solidFill>
                  <a:schemeClr val="dk1"/>
                </a:solidFill>
                <a:highlight>
                  <a:srgbClr val="FFFFFF"/>
                </a:highlight>
                <a:latin typeface="Courier New"/>
                <a:ea typeface="Courier New"/>
                <a:cs typeface="Courier New"/>
                <a:sym typeface="Courier New"/>
              </a:rPr>
              <a:t>, pod.Name)</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err</a:t>
            </a:r>
            <a:r>
              <a:rPr lang="en" sz="700">
                <a:solidFill>
                  <a:schemeClr val="dk1"/>
                </a:solidFill>
                <a:highlight>
                  <a:srgbClr val="FFFFFF"/>
                </a:highlight>
                <a:latin typeface="Courier New"/>
                <a:ea typeface="Courier New"/>
                <a:cs typeface="Courier New"/>
                <a:sym typeface="Courier New"/>
              </a:rPr>
              <a:t> = r.client.</a:t>
            </a:r>
            <a:r>
              <a:rPr lang="en" sz="700">
                <a:solidFill>
                  <a:srgbClr val="795E26"/>
                </a:solidFill>
                <a:highlight>
                  <a:srgbClr val="FFFFFF"/>
                </a:highlight>
                <a:latin typeface="Courier New"/>
                <a:ea typeface="Courier New"/>
                <a:cs typeface="Courier New"/>
                <a:sym typeface="Courier New"/>
              </a:rPr>
              <a:t>Create</a:t>
            </a:r>
            <a:r>
              <a:rPr lang="en" sz="700">
                <a:solidFill>
                  <a:schemeClr val="dk1"/>
                </a:solidFill>
                <a:highlight>
                  <a:srgbClr val="FFFFFF"/>
                </a:highlight>
                <a:latin typeface="Courier New"/>
                <a:ea typeface="Courier New"/>
                <a:cs typeface="Courier New"/>
                <a:sym typeface="Courier New"/>
              </a:rPr>
              <a:t>(context.</a:t>
            </a:r>
            <a:r>
              <a:rPr lang="en" sz="700">
                <a:solidFill>
                  <a:srgbClr val="795E26"/>
                </a:solidFill>
                <a:highlight>
                  <a:srgbClr val="FFFFFF"/>
                </a:highlight>
                <a:latin typeface="Courier New"/>
                <a:ea typeface="Courier New"/>
                <a:cs typeface="Courier New"/>
                <a:sym typeface="Courier New"/>
              </a:rPr>
              <a:t>TODO</a:t>
            </a:r>
            <a:r>
              <a:rPr lang="en" sz="700">
                <a:solidFill>
                  <a:schemeClr val="dk1"/>
                </a:solidFill>
                <a:highlight>
                  <a:srgbClr val="FFFFFF"/>
                </a:highlight>
                <a:latin typeface="Courier New"/>
                <a:ea typeface="Courier New"/>
                <a:cs typeface="Courier New"/>
                <a:sym typeface="Courier New"/>
              </a:rPr>
              <a:t>(), pod)</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err</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rgbClr val="001080"/>
              </a:solidFill>
              <a:highlight>
                <a:srgbClr val="FFFFFF"/>
              </a:highlight>
              <a:latin typeface="Courier New"/>
              <a:ea typeface="Courier New"/>
              <a:cs typeface="Courier New"/>
              <a:sym typeface="Courier New"/>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63"/>
          <p:cNvSpPr txBox="1"/>
          <p:nvPr>
            <p:ph type="title"/>
          </p:nvPr>
        </p:nvSpPr>
        <p:spPr>
          <a:xfrm>
            <a:off x="311700" y="28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Running operator locally</a:t>
            </a:r>
            <a:endParaRPr/>
          </a:p>
        </p:txBody>
      </p:sp>
      <p:sp>
        <p:nvSpPr>
          <p:cNvPr id="1088" name="Google Shape;1088;p163"/>
          <p:cNvSpPr txBox="1"/>
          <p:nvPr>
            <p:ph idx="1" type="body"/>
          </p:nvPr>
        </p:nvSpPr>
        <p:spPr>
          <a:xfrm>
            <a:off x="311700" y="601575"/>
            <a:ext cx="8649600" cy="42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Deploy the Crd’s </a:t>
            </a:r>
            <a:r>
              <a:rPr b="1" lang="en" sz="1600">
                <a:solidFill>
                  <a:schemeClr val="dk1"/>
                </a:solidFill>
              </a:rPr>
              <a:t>kubectl apply -f deploy/crds/*_crd.yaml </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Start the operator in local mode - </a:t>
            </a:r>
            <a:r>
              <a:rPr b="1" lang="en" sz="1600">
                <a:solidFill>
                  <a:schemeClr val="dk1"/>
                </a:solidFill>
              </a:rPr>
              <a:t> </a:t>
            </a:r>
            <a:r>
              <a:rPr lang="en" sz="1600">
                <a:solidFill>
                  <a:schemeClr val="dk1"/>
                </a:solidFill>
              </a:rPr>
              <a:t> </a:t>
            </a:r>
            <a:r>
              <a:rPr b="1" lang="en" sz="1600">
                <a:solidFill>
                  <a:schemeClr val="dk1"/>
                </a:solidFill>
              </a:rPr>
              <a:t>operator-sdk run local --namespace default</a:t>
            </a:r>
            <a:endParaRPr b="1"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Deploy an example resource (the sdk generates an example cr) </a:t>
            </a:r>
            <a:r>
              <a:rPr b="1" lang="en" sz="1600">
                <a:solidFill>
                  <a:schemeClr val="dk1"/>
                </a:solidFill>
              </a:rPr>
              <a:t>kubectl apply -f deploy/crds/*_cr.yaml </a:t>
            </a:r>
            <a:endParaRPr b="1"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Stop a running operator using </a:t>
            </a:r>
            <a:r>
              <a:rPr b="1" lang="en" sz="1600">
                <a:solidFill>
                  <a:schemeClr val="dk1"/>
                </a:solidFill>
              </a:rPr>
              <a:t>control-c</a:t>
            </a:r>
            <a:endParaRPr b="1"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64"/>
          <p:cNvSpPr txBox="1"/>
          <p:nvPr/>
        </p:nvSpPr>
        <p:spPr>
          <a:xfrm>
            <a:off x="1316400" y="2113925"/>
            <a:ext cx="68679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800"/>
              <a:t>Demo - Kubernetes Operators</a:t>
            </a:r>
            <a:endParaRPr sz="38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65"/>
          <p:cNvSpPr txBox="1"/>
          <p:nvPr/>
        </p:nvSpPr>
        <p:spPr>
          <a:xfrm>
            <a:off x="1316400" y="2113925"/>
            <a:ext cx="68679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800"/>
              <a:t>Thank you !</a:t>
            </a:r>
            <a:endParaRPr sz="3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Versioning With Modules</a:t>
            </a:r>
            <a:endParaRPr/>
          </a:p>
        </p:txBody>
      </p:sp>
      <p:sp>
        <p:nvSpPr>
          <p:cNvPr id="150" name="Google Shape;150;p28"/>
          <p:cNvSpPr txBox="1"/>
          <p:nvPr>
            <p:ph idx="1" type="body"/>
          </p:nvPr>
        </p:nvSpPr>
        <p:spPr>
          <a:xfrm>
            <a:off x="311700" y="865325"/>
            <a:ext cx="8520600" cy="3855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Semantic versioning is applied to go system in a very strict way</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An example for a version number -&gt; </a:t>
            </a:r>
            <a:r>
              <a:rPr lang="en" sz="1600">
                <a:solidFill>
                  <a:srgbClr val="000000"/>
                </a:solidFill>
                <a:highlight>
                  <a:srgbClr val="FFFF00"/>
                </a:highlight>
              </a:rPr>
              <a:t>v1.6.8</a:t>
            </a:r>
            <a:endParaRPr sz="1600">
              <a:solidFill>
                <a:srgbClr val="000000"/>
              </a:solidFill>
              <a:highlight>
                <a:srgbClr val="FFFF00"/>
              </a:highlight>
            </a:endParaRPr>
          </a:p>
          <a:p>
            <a:pPr indent="-330200" lvl="0" marL="457200" rtl="0" algn="l">
              <a:spcBef>
                <a:spcPts val="1000"/>
              </a:spcBef>
              <a:spcAft>
                <a:spcPts val="0"/>
              </a:spcAft>
              <a:buClr>
                <a:srgbClr val="000000"/>
              </a:buClr>
              <a:buSzPts val="1600"/>
              <a:buChar char="●"/>
            </a:pPr>
            <a:r>
              <a:rPr lang="en" sz="1600">
                <a:solidFill>
                  <a:srgbClr val="000000"/>
                </a:solidFill>
              </a:rPr>
              <a:t>The v letter is a must and it indicates that we are talking on a version</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The first digit </a:t>
            </a:r>
            <a:r>
              <a:rPr lang="en" sz="1600">
                <a:solidFill>
                  <a:srgbClr val="000000"/>
                </a:solidFill>
                <a:highlight>
                  <a:srgbClr val="FFFF00"/>
                </a:highlight>
              </a:rPr>
              <a:t>“1”</a:t>
            </a:r>
            <a:r>
              <a:rPr lang="en" sz="1600">
                <a:solidFill>
                  <a:srgbClr val="000000"/>
                </a:solidFill>
              </a:rPr>
              <a:t> after the v indicate a major revision , when moving to a higher number it does not </a:t>
            </a:r>
            <a:r>
              <a:rPr lang="en" sz="1600">
                <a:solidFill>
                  <a:srgbClr val="000000"/>
                </a:solidFill>
              </a:rPr>
              <a:t>guarantee</a:t>
            </a:r>
            <a:r>
              <a:rPr lang="en" sz="1600">
                <a:solidFill>
                  <a:srgbClr val="000000"/>
                </a:solidFill>
              </a:rPr>
              <a:t> backward </a:t>
            </a:r>
            <a:r>
              <a:rPr lang="en" sz="1600">
                <a:solidFill>
                  <a:srgbClr val="000000"/>
                </a:solidFill>
              </a:rPr>
              <a:t>compatibility, but any version starting with that same should be backward compatible</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 The second digit after the dot </a:t>
            </a:r>
            <a:r>
              <a:rPr lang="en" sz="1600">
                <a:solidFill>
                  <a:srgbClr val="000000"/>
                </a:solidFill>
                <a:highlight>
                  <a:srgbClr val="FFFF00"/>
                </a:highlight>
              </a:rPr>
              <a:t>“6”</a:t>
            </a:r>
            <a:r>
              <a:rPr lang="en" sz="1600">
                <a:solidFill>
                  <a:srgbClr val="000000"/>
                </a:solidFill>
              </a:rPr>
              <a:t> indicated minor revision, what that tells us is that the module has new features but backward compatibility remains</a:t>
            </a:r>
            <a:endParaRPr sz="1600">
              <a:solidFill>
                <a:srgbClr val="000000"/>
              </a:solidFill>
            </a:endParaRPr>
          </a:p>
          <a:p>
            <a:pPr indent="-330200" lvl="0" marL="457200" rtl="0" algn="l">
              <a:spcBef>
                <a:spcPts val="1000"/>
              </a:spcBef>
              <a:spcAft>
                <a:spcPts val="1000"/>
              </a:spcAft>
              <a:buClr>
                <a:srgbClr val="000000"/>
              </a:buClr>
              <a:buSzPts val="1600"/>
              <a:buChar char="●"/>
            </a:pPr>
            <a:r>
              <a:rPr lang="en" sz="1600">
                <a:solidFill>
                  <a:srgbClr val="000000"/>
                </a:solidFill>
              </a:rPr>
              <a:t>The last digit after the last point </a:t>
            </a:r>
            <a:r>
              <a:rPr lang="en" sz="1600">
                <a:solidFill>
                  <a:srgbClr val="000000"/>
                </a:solidFill>
                <a:highlight>
                  <a:srgbClr val="FFFF00"/>
                </a:highlight>
              </a:rPr>
              <a:t>“8”</a:t>
            </a:r>
            <a:r>
              <a:rPr lang="en" sz="1600">
                <a:solidFill>
                  <a:srgbClr val="000000"/>
                </a:solidFill>
              </a:rPr>
              <a:t> is the patch, it promise not to introduce new features but only to fix bugs</a:t>
            </a:r>
            <a:endParaRPr sz="16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Versioning rules for go modules	</a:t>
            </a:r>
            <a:endParaRPr/>
          </a:p>
        </p:txBody>
      </p:sp>
      <p:sp>
        <p:nvSpPr>
          <p:cNvPr id="156" name="Google Shape;156;p29"/>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rgbClr val="000000"/>
              </a:buClr>
              <a:buSzPts val="1600"/>
              <a:buChar char="●"/>
            </a:pPr>
            <a:r>
              <a:rPr lang="en" sz="1600">
                <a:solidFill>
                  <a:srgbClr val="000000"/>
                </a:solidFill>
              </a:rPr>
              <a:t>All versions prior to v1 do not have to preserve backward </a:t>
            </a:r>
            <a:r>
              <a:rPr lang="en" sz="1600">
                <a:solidFill>
                  <a:srgbClr val="000000"/>
                </a:solidFill>
              </a:rPr>
              <a:t>compatibility</a:t>
            </a:r>
            <a:endParaRPr sz="1600">
              <a:solidFill>
                <a:srgbClr val="000000"/>
              </a:solidFill>
            </a:endParaRPr>
          </a:p>
          <a:p>
            <a:pPr indent="-330200" lvl="0" marL="457200" rtl="0" algn="l">
              <a:spcBef>
                <a:spcPts val="1600"/>
              </a:spcBef>
              <a:spcAft>
                <a:spcPts val="0"/>
              </a:spcAft>
              <a:buClr>
                <a:srgbClr val="000000"/>
              </a:buClr>
              <a:buSzPts val="1600"/>
              <a:buChar char="●"/>
            </a:pPr>
            <a:r>
              <a:rPr lang="en" sz="1600">
                <a:solidFill>
                  <a:srgbClr val="000000"/>
                </a:solidFill>
              </a:rPr>
              <a:t>Backward compatibility should be preserved within major versions</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Each Major version should pass version 1 have a unique path with suffix that entails the version for example:</a:t>
            </a:r>
            <a:endParaRPr sz="1600">
              <a:solidFill>
                <a:srgbClr val="000000"/>
              </a:solidFill>
            </a:endParaRPr>
          </a:p>
          <a:p>
            <a:pPr indent="0" lvl="0" marL="457200" rtl="0" algn="l">
              <a:spcBef>
                <a:spcPts val="1600"/>
              </a:spcBef>
              <a:spcAft>
                <a:spcPts val="0"/>
              </a:spcAft>
              <a:buNone/>
            </a:pPr>
            <a:r>
              <a:rPr lang="en" sz="1600">
                <a:solidFill>
                  <a:srgbClr val="FFFFFF"/>
                </a:solidFill>
                <a:highlight>
                  <a:schemeClr val="dk1"/>
                </a:highlight>
              </a:rPr>
              <a:t>import github.com/gorilla/mux/v2</a:t>
            </a:r>
            <a:endParaRPr sz="1600">
              <a:solidFill>
                <a:srgbClr val="FFFFFF"/>
              </a:solidFill>
              <a:highlight>
                <a:schemeClr val="dk1"/>
              </a:highlight>
            </a:endParaRPr>
          </a:p>
          <a:p>
            <a:pPr indent="-330200" lvl="0" marL="457200" rtl="0" algn="l">
              <a:spcBef>
                <a:spcPts val="1600"/>
              </a:spcBef>
              <a:spcAft>
                <a:spcPts val="0"/>
              </a:spcAft>
              <a:buClr>
                <a:srgbClr val="000000"/>
              </a:buClr>
              <a:buSzPts val="1600"/>
              <a:buChar char="●"/>
            </a:pPr>
            <a:r>
              <a:rPr lang="en" sz="1600">
                <a:solidFill>
                  <a:srgbClr val="000000"/>
                </a:solidFill>
              </a:rPr>
              <a:t>The reason for this is to allow us to upgrade version in a gradually measured way</a:t>
            </a:r>
            <a:endParaRPr sz="1600">
              <a:solidFill>
                <a:srgbClr val="000000"/>
              </a:solidFill>
            </a:endParaRPr>
          </a:p>
          <a:p>
            <a:pPr indent="0" lvl="0" marL="457200" rtl="0" algn="l">
              <a:spcBef>
                <a:spcPts val="1600"/>
              </a:spcBef>
              <a:spcAft>
                <a:spcPts val="1600"/>
              </a:spcAft>
              <a:buNone/>
            </a:pPr>
            <a:r>
              <a:t/>
            </a:r>
            <a:endParaRPr sz="1600">
              <a:solidFill>
                <a:srgbClr val="000000"/>
              </a:solidFill>
              <a:highlight>
                <a:schemeClr val="dk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64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Organizing major module versions</a:t>
            </a:r>
            <a:endParaRPr/>
          </a:p>
        </p:txBody>
      </p:sp>
      <p:sp>
        <p:nvSpPr>
          <p:cNvPr id="162" name="Google Shape;162;p30"/>
          <p:cNvSpPr txBox="1"/>
          <p:nvPr>
            <p:ph idx="1" type="body"/>
          </p:nvPr>
        </p:nvSpPr>
        <p:spPr>
          <a:xfrm>
            <a:off x="311700" y="712925"/>
            <a:ext cx="8520600" cy="4250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Char char="●"/>
            </a:pPr>
            <a:r>
              <a:rPr lang="en" sz="1600">
                <a:solidFill>
                  <a:srgbClr val="000000"/>
                </a:solidFill>
              </a:rPr>
              <a:t>Usually we will use the master branch for the main v1 of our module</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Every additional major revision can be added to a different branch</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We need to remember to add tag to this new created branch to mark the new version</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Also we should update the module name with the suffix for it’s new version for example github.com/example/v3</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We can use more than one major revision of a module in our project provided that we’ve added an alias in the import section </a:t>
            </a:r>
            <a:endParaRPr sz="1600">
              <a:solidFill>
                <a:srgbClr val="000000"/>
              </a:solidFill>
            </a:endParaRPr>
          </a:p>
        </p:txBody>
      </p:sp>
      <p:sp>
        <p:nvSpPr>
          <p:cNvPr id="163" name="Google Shape;163;p30"/>
          <p:cNvSpPr/>
          <p:nvPr/>
        </p:nvSpPr>
        <p:spPr>
          <a:xfrm>
            <a:off x="5700200" y="3978900"/>
            <a:ext cx="3139800" cy="984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"rsc.io/quote"</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quotev3 </a:t>
            </a:r>
            <a:r>
              <a:rPr lang="en" sz="900">
                <a:solidFill>
                  <a:srgbClr val="CE9178"/>
                </a:solidFill>
                <a:highlight>
                  <a:srgbClr val="1E1E1E"/>
                </a:highlight>
                <a:latin typeface="Courier New"/>
                <a:ea typeface="Courier New"/>
                <a:cs typeface="Courier New"/>
                <a:sym typeface="Courier New"/>
              </a:rPr>
              <a:t>"rsc.io/quote/v3"</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64" name="Google Shape;164;p30"/>
          <p:cNvSpPr/>
          <p:nvPr/>
        </p:nvSpPr>
        <p:spPr>
          <a:xfrm>
            <a:off x="5700200" y="2674475"/>
            <a:ext cx="3139800" cy="716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1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github.com/gameserver/v3</a:t>
            </a:r>
            <a:endParaRPr sz="11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CE9178"/>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129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Importing unversioned modules	</a:t>
            </a:r>
            <a:endParaRPr/>
          </a:p>
        </p:txBody>
      </p:sp>
      <p:sp>
        <p:nvSpPr>
          <p:cNvPr id="170" name="Google Shape;170;p31"/>
          <p:cNvSpPr txBox="1"/>
          <p:nvPr>
            <p:ph idx="1" type="body"/>
          </p:nvPr>
        </p:nvSpPr>
        <p:spPr>
          <a:xfrm>
            <a:off x="311700" y="815575"/>
            <a:ext cx="8520600" cy="35247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Char char="●"/>
            </a:pPr>
            <a:r>
              <a:rPr lang="en" sz="1600">
                <a:solidFill>
                  <a:srgbClr val="000000"/>
                </a:solidFill>
              </a:rPr>
              <a:t>What happen when we need to use a module that do not have any major.minor.patch semver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The simple answer is that the go tooling will fix it in a way that we will be able to import as much as we did before with semver</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The long answer is that the go tooling will create a prerelease semver based on the latest commit hash and</a:t>
            </a:r>
            <a:r>
              <a:rPr lang="en" sz="1600">
                <a:solidFill>
                  <a:srgbClr val="000000"/>
                </a:solidFill>
              </a:rPr>
              <a:t> timestamp for example if we import golang.org/x/tools we will have in our go.mod file:</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0" lvl="0" marL="457200" rtl="0" algn="l">
              <a:lnSpc>
                <a:spcPct val="100000"/>
              </a:lnSpc>
              <a:spcBef>
                <a:spcPts val="0"/>
              </a:spcBef>
              <a:spcAft>
                <a:spcPts val="0"/>
              </a:spcAft>
              <a:buNone/>
            </a:pPr>
            <a:r>
              <a:rPr lang="en" sz="1300">
                <a:solidFill>
                  <a:srgbClr val="CE9178"/>
                </a:solidFill>
                <a:highlight>
                  <a:srgbClr val="1E1E1E"/>
                </a:highlight>
                <a:latin typeface="Courier New"/>
                <a:ea typeface="Courier New"/>
                <a:cs typeface="Courier New"/>
                <a:sym typeface="Courier New"/>
              </a:rPr>
              <a:t>golang.org/x/tools</a:t>
            </a:r>
            <a:r>
              <a:rPr lang="en" sz="1300">
                <a:solidFill>
                  <a:srgbClr val="D4D4D4"/>
                </a:solidFill>
                <a:highlight>
                  <a:srgbClr val="1E1E1E"/>
                </a:highlight>
                <a:latin typeface="Courier New"/>
                <a:ea typeface="Courier New"/>
                <a:cs typeface="Courier New"/>
                <a:sym typeface="Courier New"/>
              </a:rPr>
              <a:t> </a:t>
            </a:r>
            <a:r>
              <a:rPr lang="en" sz="1300">
                <a:solidFill>
                  <a:srgbClr val="569CD6"/>
                </a:solidFill>
                <a:highlight>
                  <a:srgbClr val="1E1E1E"/>
                </a:highlight>
                <a:latin typeface="Courier New"/>
                <a:ea typeface="Courier New"/>
                <a:cs typeface="Courier New"/>
                <a:sym typeface="Courier New"/>
              </a:rPr>
              <a:t>v0.0.0-20200622192924-4fd1c64487bf</a:t>
            </a:r>
            <a:endParaRPr sz="1300">
              <a:solidFill>
                <a:srgbClr val="569CD6"/>
              </a:solidFill>
              <a:highlight>
                <a:srgbClr val="1E1E1E"/>
              </a:highlight>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12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GO on Visual studio code - Step 1</a:t>
            </a:r>
            <a:endParaRPr/>
          </a:p>
        </p:txBody>
      </p:sp>
      <p:sp>
        <p:nvSpPr>
          <p:cNvPr id="61" name="Google Shape;61;p14"/>
          <p:cNvSpPr txBox="1"/>
          <p:nvPr>
            <p:ph idx="1" type="body"/>
          </p:nvPr>
        </p:nvSpPr>
        <p:spPr>
          <a:xfrm>
            <a:off x="311700" y="1063025"/>
            <a:ext cx="1924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92929"/>
                </a:solidFill>
                <a:highlight>
                  <a:srgbClr val="FFFFFF"/>
                </a:highlight>
                <a:latin typeface="Georgia"/>
                <a:ea typeface="Georgia"/>
                <a:cs typeface="Georgia"/>
                <a:sym typeface="Georgia"/>
              </a:rPr>
              <a:t>From the left pane choose the extension icon and install the go plugin</a:t>
            </a:r>
            <a:endParaRPr>
              <a:solidFill>
                <a:srgbClr val="292929"/>
              </a:solidFill>
              <a:highlight>
                <a:srgbClr val="FFFFFF"/>
              </a:highlight>
              <a:latin typeface="Georgia"/>
              <a:ea typeface="Georgia"/>
              <a:cs typeface="Georgia"/>
              <a:sym typeface="Georgia"/>
            </a:endParaRPr>
          </a:p>
        </p:txBody>
      </p:sp>
      <p:pic>
        <p:nvPicPr>
          <p:cNvPr id="62" name="Google Shape;62;p14"/>
          <p:cNvPicPr preferRelativeResize="0"/>
          <p:nvPr/>
        </p:nvPicPr>
        <p:blipFill>
          <a:blip r:embed="rId3">
            <a:alphaModFix/>
          </a:blip>
          <a:stretch>
            <a:fillRect/>
          </a:stretch>
        </p:blipFill>
        <p:spPr>
          <a:xfrm>
            <a:off x="2374250" y="1152475"/>
            <a:ext cx="6458052" cy="36654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Requesting a Specific Module </a:t>
            </a:r>
            <a:endParaRPr/>
          </a:p>
        </p:txBody>
      </p:sp>
      <p:sp>
        <p:nvSpPr>
          <p:cNvPr id="176" name="Google Shape;176;p32"/>
          <p:cNvSpPr txBox="1"/>
          <p:nvPr>
            <p:ph idx="1" type="body"/>
          </p:nvPr>
        </p:nvSpPr>
        <p:spPr>
          <a:xfrm>
            <a:off x="311700" y="826450"/>
            <a:ext cx="8520600" cy="3742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Char char="●"/>
            </a:pPr>
            <a:r>
              <a:rPr lang="en" sz="1600">
                <a:solidFill>
                  <a:srgbClr val="000000"/>
                </a:solidFill>
              </a:rPr>
              <a:t>The module system allows us to request a specific module by using the @ sign for example  </a:t>
            </a:r>
            <a:r>
              <a:rPr lang="en" sz="1600">
                <a:solidFill>
                  <a:srgbClr val="FFFFFF"/>
                </a:solidFill>
                <a:highlight>
                  <a:srgbClr val="000000"/>
                </a:highlight>
              </a:rPr>
              <a:t>$ </a:t>
            </a:r>
            <a:r>
              <a:rPr lang="en" sz="1600">
                <a:solidFill>
                  <a:srgbClr val="FFFFFF"/>
                </a:solidFill>
                <a:highlight>
                  <a:srgbClr val="000000"/>
                </a:highlight>
              </a:rPr>
              <a:t>go get github.com/gorilla/mux@v1.6.1</a:t>
            </a:r>
            <a:endParaRPr sz="1600">
              <a:solidFill>
                <a:srgbClr val="FFFFFF"/>
              </a:solidFill>
              <a:highlight>
                <a:srgbClr val="000000"/>
              </a:highlight>
            </a:endParaRPr>
          </a:p>
          <a:p>
            <a:pPr indent="0" lvl="0" marL="457200" rtl="0" algn="l">
              <a:lnSpc>
                <a:spcPct val="100000"/>
              </a:lnSpc>
              <a:spcBef>
                <a:spcPts val="1000"/>
              </a:spcBef>
              <a:spcAft>
                <a:spcPts val="0"/>
              </a:spcAft>
              <a:buNone/>
            </a:pPr>
            <a:r>
              <a:t/>
            </a:r>
            <a:endParaRPr sz="1600">
              <a:solidFill>
                <a:srgbClr val="FFFFFF"/>
              </a:solidFill>
              <a:highlight>
                <a:srgbClr val="000000"/>
              </a:highlight>
            </a:endParaRPr>
          </a:p>
          <a:p>
            <a:pPr indent="-330200" lvl="0" marL="457200" rtl="0" algn="l">
              <a:lnSpc>
                <a:spcPct val="100000"/>
              </a:lnSpc>
              <a:spcBef>
                <a:spcPts val="1000"/>
              </a:spcBef>
              <a:spcAft>
                <a:spcPts val="0"/>
              </a:spcAft>
              <a:buClr>
                <a:srgbClr val="000000"/>
              </a:buClr>
              <a:buSzPts val="1600"/>
              <a:buChar char="●"/>
            </a:pPr>
            <a:r>
              <a:rPr lang="en" sz="1600">
                <a:solidFill>
                  <a:srgbClr val="000000"/>
                </a:solidFill>
              </a:rPr>
              <a:t>We could also ask for a version with the following :</a:t>
            </a:r>
            <a:endParaRPr sz="1600">
              <a:solidFill>
                <a:srgbClr val="000000"/>
              </a:solidFill>
            </a:endParaRPr>
          </a:p>
          <a:p>
            <a:pPr indent="-330200" lvl="1" marL="914400" rtl="0" algn="l">
              <a:lnSpc>
                <a:spcPct val="100000"/>
              </a:lnSpc>
              <a:spcBef>
                <a:spcPts val="1000"/>
              </a:spcBef>
              <a:spcAft>
                <a:spcPts val="0"/>
              </a:spcAft>
              <a:buClr>
                <a:srgbClr val="000000"/>
              </a:buClr>
              <a:buSzPts val="1600"/>
              <a:buChar char="○"/>
            </a:pPr>
            <a:r>
              <a:rPr lang="en" sz="1600">
                <a:solidFill>
                  <a:srgbClr val="000000"/>
                </a:solidFill>
              </a:rPr>
              <a:t>Version prefix : just use for example @v1 and it will fetch the latest version with this major revision</a:t>
            </a:r>
            <a:endParaRPr sz="1600">
              <a:solidFill>
                <a:srgbClr val="000000"/>
              </a:solidFill>
            </a:endParaRPr>
          </a:p>
          <a:p>
            <a:pPr indent="-330200" lvl="1" marL="914400" rtl="0" algn="l">
              <a:lnSpc>
                <a:spcPct val="100000"/>
              </a:lnSpc>
              <a:spcBef>
                <a:spcPts val="1000"/>
              </a:spcBef>
              <a:spcAft>
                <a:spcPts val="0"/>
              </a:spcAft>
              <a:buClr>
                <a:srgbClr val="000000"/>
              </a:buClr>
              <a:buSzPts val="1600"/>
              <a:buChar char="○"/>
            </a:pPr>
            <a:r>
              <a:rPr lang="en" sz="1600">
                <a:solidFill>
                  <a:srgbClr val="000000"/>
                </a:solidFill>
              </a:rPr>
              <a:t>@latest : will fetch the latest version from the repo</a:t>
            </a:r>
            <a:endParaRPr sz="1600">
              <a:solidFill>
                <a:srgbClr val="000000"/>
              </a:solidFill>
            </a:endParaRPr>
          </a:p>
          <a:p>
            <a:pPr indent="-330200" lvl="1" marL="914400" rtl="0" algn="l">
              <a:lnSpc>
                <a:spcPct val="100000"/>
              </a:lnSpc>
              <a:spcBef>
                <a:spcPts val="1000"/>
              </a:spcBef>
              <a:spcAft>
                <a:spcPts val="0"/>
              </a:spcAft>
              <a:buClr>
                <a:srgbClr val="000000"/>
              </a:buClr>
              <a:buSzPts val="1600"/>
              <a:buChar char="○"/>
            </a:pPr>
            <a:r>
              <a:rPr lang="en" sz="1600">
                <a:solidFill>
                  <a:srgbClr val="000000"/>
                </a:solidFill>
              </a:rPr>
              <a:t>Specific commit : for example @c55772 </a:t>
            </a:r>
            <a:endParaRPr sz="1600">
              <a:solidFill>
                <a:srgbClr val="000000"/>
              </a:solidFill>
            </a:endParaRPr>
          </a:p>
          <a:p>
            <a:pPr indent="-330200" lvl="1" marL="914400" rtl="0" algn="l">
              <a:lnSpc>
                <a:spcPct val="100000"/>
              </a:lnSpc>
              <a:spcBef>
                <a:spcPts val="1000"/>
              </a:spcBef>
              <a:spcAft>
                <a:spcPts val="0"/>
              </a:spcAft>
              <a:buClr>
                <a:srgbClr val="000000"/>
              </a:buClr>
              <a:buSzPts val="1600"/>
              <a:buChar char="○"/>
            </a:pPr>
            <a:r>
              <a:rPr lang="en" sz="1600">
                <a:solidFill>
                  <a:srgbClr val="000000"/>
                </a:solidFill>
              </a:rPr>
              <a:t>@master : will fetch the head of master , the latest commit</a:t>
            </a:r>
            <a:endParaRPr sz="1600">
              <a:solidFill>
                <a:srgbClr val="000000"/>
              </a:solidFill>
            </a:endParaRPr>
          </a:p>
          <a:p>
            <a:pPr indent="-330200" lvl="1" marL="914400" rtl="0" algn="l">
              <a:lnSpc>
                <a:spcPct val="100000"/>
              </a:lnSpc>
              <a:spcBef>
                <a:spcPts val="1000"/>
              </a:spcBef>
              <a:spcAft>
                <a:spcPts val="1000"/>
              </a:spcAft>
              <a:buClr>
                <a:srgbClr val="000000"/>
              </a:buClr>
              <a:buSzPts val="1600"/>
              <a:buChar char="○"/>
            </a:pPr>
            <a:r>
              <a:rPr lang="en" sz="1600">
                <a:solidFill>
                  <a:srgbClr val="000000"/>
                </a:solidFill>
              </a:rPr>
              <a:t>Comparison operator: @&gt;=1.5.0 , we are asking for a version greater or equal to 1.5.0,always remember that the closest match wins</a:t>
            </a:r>
            <a:endParaRPr sz="16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mod additional commands</a:t>
            </a:r>
            <a:endParaRPr/>
          </a:p>
        </p:txBody>
      </p:sp>
      <p:sp>
        <p:nvSpPr>
          <p:cNvPr id="182" name="Google Shape;182;p33"/>
          <p:cNvSpPr txBox="1"/>
          <p:nvPr>
            <p:ph idx="1" type="body"/>
          </p:nvPr>
        </p:nvSpPr>
        <p:spPr>
          <a:xfrm>
            <a:off x="311700" y="771325"/>
            <a:ext cx="87663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FFFFFF"/>
                </a:solidFill>
                <a:highlight>
                  <a:srgbClr val="000000"/>
                </a:highlight>
              </a:rPr>
              <a:t>$ go mod why github.com/rsc.io/quote</a:t>
            </a:r>
            <a:r>
              <a:rPr lang="en" sz="1600">
                <a:solidFill>
                  <a:srgbClr val="000000"/>
                </a:solidFill>
              </a:rPr>
              <a:t> this command build a dependency tree in order to show us the modules that use it and all the modules required by it</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FFFFFF"/>
                </a:solidFill>
                <a:highlight>
                  <a:srgbClr val="000000"/>
                </a:highlight>
              </a:rPr>
              <a:t>$ go mod graph</a:t>
            </a:r>
            <a:r>
              <a:rPr lang="en" sz="1600">
                <a:solidFill>
                  <a:srgbClr val="FFFFFF"/>
                </a:solidFill>
              </a:rPr>
              <a:t> </a:t>
            </a:r>
            <a:r>
              <a:rPr lang="en" sz="1600">
                <a:solidFill>
                  <a:srgbClr val="000000"/>
                </a:solidFill>
              </a:rPr>
              <a:t>will show you a tree of all the modules in your app and </a:t>
            </a:r>
            <a:r>
              <a:rPr lang="en" sz="1600">
                <a:solidFill>
                  <a:srgbClr val="000000"/>
                </a:solidFill>
              </a:rPr>
              <a:t>their</a:t>
            </a:r>
            <a:r>
              <a:rPr lang="en" sz="1600">
                <a:solidFill>
                  <a:srgbClr val="000000"/>
                </a:solidFill>
              </a:rPr>
              <a:t> dependent modules</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marR="101600" rtl="0" algn="l">
              <a:spcBef>
                <a:spcPts val="0"/>
              </a:spcBef>
              <a:spcAft>
                <a:spcPts val="0"/>
              </a:spcAft>
              <a:buClr>
                <a:srgbClr val="000000"/>
              </a:buClr>
              <a:buSzPts val="1600"/>
              <a:buChar char="●"/>
            </a:pPr>
            <a:r>
              <a:rPr lang="en" sz="1600">
                <a:solidFill>
                  <a:srgbClr val="000000"/>
                </a:solidFill>
                <a:highlight>
                  <a:srgbClr val="FFFFFF"/>
                </a:highlight>
              </a:rPr>
              <a:t>If you need to point to the local version of a dependency in Go rather than the one over the web, use the edit option with </a:t>
            </a:r>
            <a:r>
              <a:rPr b="1" lang="en" sz="1600">
                <a:solidFill>
                  <a:srgbClr val="000000"/>
                </a:solidFill>
                <a:highlight>
                  <a:srgbClr val="FFFFFF"/>
                </a:highlight>
              </a:rPr>
              <a:t>replace</a:t>
            </a:r>
            <a:r>
              <a:rPr lang="en" sz="1600">
                <a:solidFill>
                  <a:srgbClr val="000000"/>
                </a:solidFill>
                <a:highlight>
                  <a:srgbClr val="FFFFFF"/>
                </a:highlight>
              </a:rPr>
              <a:t> argument</a:t>
            </a:r>
            <a:endParaRPr sz="1600">
              <a:solidFill>
                <a:srgbClr val="000000"/>
              </a:solidFill>
              <a:highlight>
                <a:srgbClr val="F2F2F2"/>
              </a:highlight>
            </a:endParaRPr>
          </a:p>
          <a:p>
            <a:pPr indent="0" lvl="0" marL="457200" marR="101600" rtl="0" algn="l">
              <a:spcBef>
                <a:spcPts val="0"/>
              </a:spcBef>
              <a:spcAft>
                <a:spcPts val="0"/>
              </a:spcAft>
              <a:buNone/>
            </a:pPr>
            <a:r>
              <a:rPr lang="en" sz="1600">
                <a:solidFill>
                  <a:srgbClr val="FFFFFF"/>
                </a:solidFill>
                <a:highlight>
                  <a:srgbClr val="000000"/>
                </a:highlight>
              </a:rPr>
              <a:t>$ go mod edit -replace github.com/rsc.io/quote=/Users/motiso/Projects/quote</a:t>
            </a:r>
            <a:endParaRPr sz="1600">
              <a:solidFill>
                <a:srgbClr val="FFFFFF"/>
              </a:solidFill>
              <a:highlight>
                <a:srgbClr val="000000"/>
              </a:highlight>
            </a:endParaRPr>
          </a:p>
          <a:p>
            <a:pPr indent="0" lvl="0" marL="457200" rtl="0" algn="l">
              <a:spcBef>
                <a:spcPts val="0"/>
              </a:spcBef>
              <a:spcAft>
                <a:spcPts val="1600"/>
              </a:spcAft>
              <a:buNone/>
            </a:pPr>
            <a:r>
              <a:t/>
            </a:r>
            <a:endParaRPr sz="1600">
              <a:solidFill>
                <a:srgbClr val="000000"/>
              </a:solidFill>
              <a:highlight>
                <a:srgbClr val="0000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mod additional commands</a:t>
            </a:r>
            <a:endParaRPr/>
          </a:p>
        </p:txBody>
      </p:sp>
      <p:sp>
        <p:nvSpPr>
          <p:cNvPr id="188" name="Google Shape;188;p34"/>
          <p:cNvSpPr txBox="1"/>
          <p:nvPr>
            <p:ph idx="1" type="body"/>
          </p:nvPr>
        </p:nvSpPr>
        <p:spPr>
          <a:xfrm>
            <a:off x="311700" y="771325"/>
            <a:ext cx="87663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FFFFFF"/>
                </a:solidFill>
                <a:highlight>
                  <a:schemeClr val="dk1"/>
                </a:highlight>
              </a:rPr>
              <a:t>$ go mod download github.com/rsc.io/quote</a:t>
            </a:r>
            <a:r>
              <a:rPr lang="en" sz="1600">
                <a:solidFill>
                  <a:srgbClr val="000000"/>
                </a:solidFill>
              </a:rPr>
              <a:t> is used to download the module into the build cache so it will be available for later builds</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go mod vendor this command will create a vendor folder and will hold all the dependencies there, it might be useful for organizations that do not want production build server to retrieve the dependency from the internet</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To use the vendor directory you need to do </a:t>
            </a:r>
            <a:r>
              <a:rPr lang="en" sz="1600">
                <a:solidFill>
                  <a:srgbClr val="FFFFFF"/>
                </a:solidFill>
                <a:highlight>
                  <a:srgbClr val="000000"/>
                </a:highlight>
              </a:rPr>
              <a:t>$ go run -mod vendor .</a:t>
            </a:r>
            <a:r>
              <a:rPr lang="en" sz="1600">
                <a:solidFill>
                  <a:srgbClr val="000000"/>
                </a:solidFill>
              </a:rPr>
              <a:t> please note that all dependencies must be in the vendor directory , go will not mix it with the what is in the cache</a:t>
            </a:r>
            <a:endParaRPr sz="1600">
              <a:solidFill>
                <a:srgbClr val="000000"/>
              </a:solidFill>
              <a:highlight>
                <a:srgbClr val="0000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11700" y="140225"/>
            <a:ext cx="8520600" cy="6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Project Structure </a:t>
            </a:r>
            <a:endParaRPr/>
          </a:p>
        </p:txBody>
      </p:sp>
      <p:sp>
        <p:nvSpPr>
          <p:cNvPr id="194" name="Google Shape;194;p35"/>
          <p:cNvSpPr txBox="1"/>
          <p:nvPr>
            <p:ph idx="1" type="body"/>
          </p:nvPr>
        </p:nvSpPr>
        <p:spPr>
          <a:xfrm>
            <a:off x="311700" y="727600"/>
            <a:ext cx="8520600" cy="424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As your project grows keep in mind that it'll be important to make sure your code is well structured ,otherwise you'll end up with a messy code with lots of hidden dependencies and global state.</a:t>
            </a:r>
            <a:endParaRPr sz="1200">
              <a:solidFill>
                <a:srgbClr val="24292E"/>
              </a:solidFill>
              <a:highlight>
                <a:srgbClr val="FFFFFF"/>
              </a:highlight>
            </a:endParaRPr>
          </a:p>
          <a:p>
            <a:pPr indent="-304800" lvl="0" marL="457200" rtl="0" algn="l">
              <a:spcBef>
                <a:spcPts val="1000"/>
              </a:spcBef>
              <a:spcAft>
                <a:spcPts val="0"/>
              </a:spcAft>
              <a:buClr>
                <a:srgbClr val="24292E"/>
              </a:buClr>
              <a:buSzPts val="1200"/>
              <a:buChar char="●"/>
            </a:pPr>
            <a:r>
              <a:rPr lang="en" sz="1200">
                <a:solidFill>
                  <a:srgbClr val="24292E"/>
                </a:solidFill>
                <a:highlight>
                  <a:srgbClr val="FFFFFF"/>
                </a:highlight>
              </a:rPr>
              <a:t>The following is just a </a:t>
            </a:r>
            <a:r>
              <a:rPr lang="en" sz="1200">
                <a:solidFill>
                  <a:srgbClr val="24292E"/>
                </a:solidFill>
                <a:highlight>
                  <a:srgbClr val="FFFFFF"/>
                </a:highlight>
              </a:rPr>
              <a:t>recommendation</a:t>
            </a:r>
            <a:r>
              <a:rPr lang="en" sz="1200">
                <a:solidFill>
                  <a:srgbClr val="24292E"/>
                </a:solidFill>
                <a:highlight>
                  <a:srgbClr val="FFFFFF"/>
                </a:highlight>
              </a:rPr>
              <a:t> for a basic layout for Go application projects, based on a set of common historical and emerging project layout patterns in the Go ecosystem</a:t>
            </a:r>
            <a:endParaRPr sz="1200">
              <a:solidFill>
                <a:srgbClr val="24292E"/>
              </a:solidFill>
              <a:highlight>
                <a:srgbClr val="FFFFFF"/>
              </a:highlight>
            </a:endParaRPr>
          </a:p>
          <a:p>
            <a:pPr indent="-304800" lvl="0" marL="457200" rtl="0" algn="l">
              <a:spcBef>
                <a:spcPts val="1000"/>
              </a:spcBef>
              <a:spcAft>
                <a:spcPts val="0"/>
              </a:spcAft>
              <a:buClr>
                <a:srgbClr val="24292E"/>
              </a:buClr>
              <a:buSzPts val="1200"/>
              <a:buChar char="●"/>
            </a:pPr>
            <a:r>
              <a:rPr lang="en" sz="1200">
                <a:solidFill>
                  <a:srgbClr val="24292E"/>
                </a:solidFill>
                <a:highlight>
                  <a:srgbClr val="FFFFFF"/>
                </a:highlight>
              </a:rPr>
              <a:t>GO Directories</a:t>
            </a:r>
            <a:endParaRPr sz="1200">
              <a:solidFill>
                <a:srgbClr val="24292E"/>
              </a:solidFill>
              <a:highlight>
                <a:srgbClr val="FFFFFF"/>
              </a:highlight>
            </a:endParaRPr>
          </a:p>
          <a:p>
            <a:pPr indent="-304800" lvl="1" marL="914400" rtl="0" algn="l">
              <a:spcBef>
                <a:spcPts val="1000"/>
              </a:spcBef>
              <a:spcAft>
                <a:spcPts val="0"/>
              </a:spcAft>
              <a:buClr>
                <a:srgbClr val="24292E"/>
              </a:buClr>
              <a:buSzPts val="1200"/>
              <a:buChar char="○"/>
            </a:pPr>
            <a:r>
              <a:rPr b="1" lang="en" sz="1200">
                <a:solidFill>
                  <a:srgbClr val="24292E"/>
                </a:solidFill>
                <a:highlight>
                  <a:srgbClr val="FFFFFF"/>
                </a:highlight>
              </a:rPr>
              <a:t>/cmd</a:t>
            </a:r>
            <a:r>
              <a:rPr lang="en" sz="1200">
                <a:solidFill>
                  <a:srgbClr val="24292E"/>
                </a:solidFill>
                <a:highlight>
                  <a:srgbClr val="FFFFFF"/>
                </a:highlight>
              </a:rPr>
              <a:t> - the main application go file should be placed in this directory, if you have other </a:t>
            </a:r>
            <a:r>
              <a:rPr lang="en" sz="1200">
                <a:solidFill>
                  <a:srgbClr val="24292E"/>
                </a:solidFill>
                <a:highlight>
                  <a:srgbClr val="FFFFFF"/>
                </a:highlight>
              </a:rPr>
              <a:t>executables</a:t>
            </a:r>
            <a:r>
              <a:rPr lang="en" sz="1200">
                <a:solidFill>
                  <a:srgbClr val="24292E"/>
                </a:solidFill>
                <a:highlight>
                  <a:srgbClr val="FFFFFF"/>
                </a:highlight>
              </a:rPr>
              <a:t> each should be placed in a sub directory for example /cmd/myutil </a:t>
            </a:r>
            <a:endParaRPr sz="1200">
              <a:solidFill>
                <a:srgbClr val="24292E"/>
              </a:solidFill>
              <a:highlight>
                <a:srgbClr val="FFFFFF"/>
              </a:highlight>
            </a:endParaRPr>
          </a:p>
          <a:p>
            <a:pPr indent="-304800" lvl="1" marL="914400" rtl="0" algn="l">
              <a:spcBef>
                <a:spcPts val="1000"/>
              </a:spcBef>
              <a:spcAft>
                <a:spcPts val="0"/>
              </a:spcAft>
              <a:buClr>
                <a:srgbClr val="24292E"/>
              </a:buClr>
              <a:buSzPts val="1200"/>
              <a:buChar char="○"/>
            </a:pPr>
            <a:r>
              <a:rPr b="1" lang="en" sz="1200">
                <a:solidFill>
                  <a:srgbClr val="24292E"/>
                </a:solidFill>
                <a:highlight>
                  <a:srgbClr val="FFFFFF"/>
                </a:highlight>
              </a:rPr>
              <a:t>/internal </a:t>
            </a:r>
            <a:r>
              <a:rPr lang="en" sz="1200">
                <a:solidFill>
                  <a:srgbClr val="24292E"/>
                </a:solidFill>
                <a:highlight>
                  <a:srgbClr val="FFFFFF"/>
                </a:highlight>
              </a:rPr>
              <a:t>- Private application and library code. This is the code you don't want others importing in their applications or libraries.</a:t>
            </a:r>
            <a:endParaRPr sz="1200">
              <a:solidFill>
                <a:srgbClr val="24292E"/>
              </a:solidFill>
              <a:highlight>
                <a:srgbClr val="FFFFFF"/>
              </a:highlight>
            </a:endParaRPr>
          </a:p>
          <a:p>
            <a:pPr indent="-304800" lvl="1" marL="914400" rtl="0" algn="l">
              <a:spcBef>
                <a:spcPts val="1000"/>
              </a:spcBef>
              <a:spcAft>
                <a:spcPts val="0"/>
              </a:spcAft>
              <a:buClr>
                <a:srgbClr val="24292E"/>
              </a:buClr>
              <a:buSzPts val="1200"/>
              <a:buChar char="○"/>
            </a:pPr>
            <a:r>
              <a:rPr lang="en" sz="1200">
                <a:solidFill>
                  <a:srgbClr val="24292E"/>
                </a:solidFill>
                <a:highlight>
                  <a:srgbClr val="FFFFFF"/>
                </a:highlight>
              </a:rPr>
              <a:t>/</a:t>
            </a:r>
            <a:r>
              <a:rPr b="1" lang="en" sz="1200">
                <a:solidFill>
                  <a:srgbClr val="24292E"/>
                </a:solidFill>
                <a:highlight>
                  <a:srgbClr val="FFFFFF"/>
                </a:highlight>
              </a:rPr>
              <a:t>pkg</a:t>
            </a:r>
            <a:r>
              <a:rPr lang="en" sz="1200">
                <a:solidFill>
                  <a:srgbClr val="24292E"/>
                </a:solidFill>
                <a:highlight>
                  <a:srgbClr val="FFFFFF"/>
                </a:highlight>
              </a:rPr>
              <a:t> - Library code that's ok to use by external applications (e.g., </a:t>
            </a:r>
            <a:r>
              <a:rPr b="1" lang="en" sz="1000">
                <a:solidFill>
                  <a:srgbClr val="24292E"/>
                </a:solidFill>
                <a:latin typeface="Courier New"/>
                <a:ea typeface="Courier New"/>
                <a:cs typeface="Courier New"/>
                <a:sym typeface="Courier New"/>
              </a:rPr>
              <a:t>/pkg/mypubliclib</a:t>
            </a:r>
            <a:r>
              <a:rPr lang="en" sz="1200">
                <a:solidFill>
                  <a:srgbClr val="24292E"/>
                </a:solidFill>
                <a:highlight>
                  <a:srgbClr val="FFFFFF"/>
                </a:highlight>
              </a:rPr>
              <a:t>). Other projects will import these libraries expecting them to work, so think twice before you put something here :-)</a:t>
            </a:r>
            <a:endParaRPr sz="1200">
              <a:solidFill>
                <a:srgbClr val="24292E"/>
              </a:solidFill>
              <a:highlight>
                <a:srgbClr val="FFFFFF"/>
              </a:highlight>
            </a:endParaRPr>
          </a:p>
          <a:p>
            <a:pPr indent="-304800" lvl="1" marL="914400" rtl="0" algn="l">
              <a:spcBef>
                <a:spcPts val="1000"/>
              </a:spcBef>
              <a:spcAft>
                <a:spcPts val="0"/>
              </a:spcAft>
              <a:buClr>
                <a:srgbClr val="24292E"/>
              </a:buClr>
              <a:buSzPts val="1200"/>
              <a:buChar char="○"/>
            </a:pPr>
            <a:r>
              <a:rPr lang="en" sz="1200">
                <a:solidFill>
                  <a:srgbClr val="24292E"/>
                </a:solidFill>
                <a:highlight>
                  <a:srgbClr val="FFFFFF"/>
                </a:highlight>
              </a:rPr>
              <a:t>/</a:t>
            </a:r>
            <a:r>
              <a:rPr b="1" lang="en" sz="1200">
                <a:solidFill>
                  <a:srgbClr val="24292E"/>
                </a:solidFill>
                <a:highlight>
                  <a:srgbClr val="FFFFFF"/>
                </a:highlight>
              </a:rPr>
              <a:t>vendor</a:t>
            </a:r>
            <a:r>
              <a:rPr lang="en" sz="1200">
                <a:solidFill>
                  <a:srgbClr val="24292E"/>
                </a:solidFill>
                <a:highlight>
                  <a:srgbClr val="FFFFFF"/>
                </a:highlight>
              </a:rPr>
              <a:t> - Application dependencies (managed manually or by your favorite dependency management tool like the new built-in </a:t>
            </a:r>
            <a:r>
              <a:rPr lang="en" sz="1000">
                <a:solidFill>
                  <a:srgbClr val="0366D6"/>
                </a:solidFill>
                <a:highlight>
                  <a:srgbClr val="FFFFFF"/>
                </a:highlight>
                <a:uFill>
                  <a:noFill/>
                </a:uFill>
                <a:latin typeface="Courier New"/>
                <a:ea typeface="Courier New"/>
                <a:cs typeface="Courier New"/>
                <a:sym typeface="Courier New"/>
                <a:hlinkClick r:id="rId3"/>
              </a:rPr>
              <a:t>Go Modules</a:t>
            </a:r>
            <a:r>
              <a:rPr lang="en" sz="1200">
                <a:solidFill>
                  <a:srgbClr val="24292E"/>
                </a:solidFill>
                <a:highlight>
                  <a:srgbClr val="FFFFFF"/>
                </a:highlight>
              </a:rPr>
              <a:t> feature)</a:t>
            </a:r>
            <a:endParaRPr sz="1200">
              <a:solidFill>
                <a:srgbClr val="24292E"/>
              </a:solidFill>
              <a:highlight>
                <a:srgbClr val="FFFFFF"/>
              </a:highlight>
            </a:endParaRPr>
          </a:p>
          <a:p>
            <a:pPr indent="-304800" lvl="1" marL="914400" rtl="0" algn="l">
              <a:spcBef>
                <a:spcPts val="1000"/>
              </a:spcBef>
              <a:spcAft>
                <a:spcPts val="0"/>
              </a:spcAft>
              <a:buClr>
                <a:srgbClr val="24292E"/>
              </a:buClr>
              <a:buSzPts val="1200"/>
              <a:buChar char="○"/>
            </a:pPr>
            <a:r>
              <a:rPr lang="en" sz="1200">
                <a:solidFill>
                  <a:srgbClr val="24292E"/>
                </a:solidFill>
                <a:highlight>
                  <a:srgbClr val="FFFFFF"/>
                </a:highlight>
              </a:rPr>
              <a:t>/</a:t>
            </a:r>
            <a:r>
              <a:rPr b="1" lang="en" sz="1200">
                <a:solidFill>
                  <a:srgbClr val="24292E"/>
                </a:solidFill>
                <a:highlight>
                  <a:srgbClr val="FFFFFF"/>
                </a:highlight>
              </a:rPr>
              <a:t>web</a:t>
            </a:r>
            <a:r>
              <a:rPr lang="en" sz="1200">
                <a:solidFill>
                  <a:srgbClr val="24292E"/>
                </a:solidFill>
                <a:highlight>
                  <a:srgbClr val="FFFFFF"/>
                </a:highlight>
              </a:rPr>
              <a:t> - Web application specific components: static web assets, server side templates and SPAs.</a:t>
            </a:r>
            <a:endParaRPr sz="1200">
              <a:solidFill>
                <a:srgbClr val="24292E"/>
              </a:solidFill>
              <a:highlight>
                <a:srgbClr val="FFFFFF"/>
              </a:highlight>
            </a:endParaRPr>
          </a:p>
          <a:p>
            <a:pPr indent="-298450" lvl="0" marL="457200" rtl="0" algn="l">
              <a:spcBef>
                <a:spcPts val="1000"/>
              </a:spcBef>
              <a:spcAft>
                <a:spcPts val="1000"/>
              </a:spcAft>
              <a:buSzPts val="1100"/>
              <a:buChar char="●"/>
            </a:pPr>
            <a:r>
              <a:rPr lang="en" sz="1200">
                <a:solidFill>
                  <a:srgbClr val="24292E"/>
                </a:solidFill>
                <a:highlight>
                  <a:srgbClr val="FFFFFF"/>
                </a:highlight>
              </a:rPr>
              <a:t>And more … </a:t>
            </a:r>
            <a:r>
              <a:rPr lang="en" sz="1100" u="sng">
                <a:solidFill>
                  <a:schemeClr val="hlink"/>
                </a:solidFill>
                <a:hlinkClick r:id="rId4"/>
              </a:rPr>
              <a:t>https://github.com/golang-standards/project-layout</a:t>
            </a:r>
            <a:endParaRPr sz="1200">
              <a:solidFill>
                <a:srgbClr val="24292E"/>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nvSpPr>
        <p:spPr>
          <a:xfrm>
            <a:off x="1316400" y="2113925"/>
            <a:ext cx="68679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800"/>
              <a:t>Demo - Gameserver App</a:t>
            </a:r>
            <a:endParaRPr sz="3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nvSpPr>
        <p:spPr>
          <a:xfrm>
            <a:off x="1633500" y="242925"/>
            <a:ext cx="48252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 Game Server App</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205" name="Google Shape;205;p37"/>
          <p:cNvSpPr/>
          <p:nvPr/>
        </p:nvSpPr>
        <p:spPr>
          <a:xfrm>
            <a:off x="3450550" y="1141700"/>
            <a:ext cx="2220600" cy="86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206" name="Google Shape;206;p37"/>
          <p:cNvSpPr/>
          <p:nvPr/>
        </p:nvSpPr>
        <p:spPr>
          <a:xfrm>
            <a:off x="3370650" y="2346475"/>
            <a:ext cx="2401200" cy="216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207" name="Google Shape;207;p37"/>
          <p:cNvPicPr preferRelativeResize="0"/>
          <p:nvPr/>
        </p:nvPicPr>
        <p:blipFill>
          <a:blip r:embed="rId3">
            <a:alphaModFix/>
          </a:blip>
          <a:stretch>
            <a:fillRect/>
          </a:stretch>
        </p:blipFill>
        <p:spPr>
          <a:xfrm>
            <a:off x="7055075" y="2457900"/>
            <a:ext cx="1671950" cy="2023800"/>
          </a:xfrm>
          <a:prstGeom prst="rect">
            <a:avLst/>
          </a:prstGeom>
          <a:noFill/>
          <a:ln>
            <a:noFill/>
          </a:ln>
        </p:spPr>
      </p:pic>
      <p:pic>
        <p:nvPicPr>
          <p:cNvPr id="208" name="Google Shape;208;p37"/>
          <p:cNvPicPr preferRelativeResize="0"/>
          <p:nvPr/>
        </p:nvPicPr>
        <p:blipFill>
          <a:blip r:embed="rId4">
            <a:alphaModFix/>
          </a:blip>
          <a:stretch>
            <a:fillRect/>
          </a:stretch>
        </p:blipFill>
        <p:spPr>
          <a:xfrm>
            <a:off x="479100" y="1029050"/>
            <a:ext cx="1524902" cy="1094099"/>
          </a:xfrm>
          <a:prstGeom prst="rect">
            <a:avLst/>
          </a:prstGeom>
          <a:noFill/>
          <a:ln>
            <a:noFill/>
          </a:ln>
        </p:spPr>
      </p:pic>
      <p:sp>
        <p:nvSpPr>
          <p:cNvPr id="209" name="Google Shape;209;p37"/>
          <p:cNvSpPr/>
          <p:nvPr/>
        </p:nvSpPr>
        <p:spPr>
          <a:xfrm>
            <a:off x="3643950" y="2891700"/>
            <a:ext cx="1809600" cy="6114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Users Service</a:t>
            </a:r>
            <a:endParaRPr/>
          </a:p>
        </p:txBody>
      </p:sp>
      <p:sp>
        <p:nvSpPr>
          <p:cNvPr id="210" name="Google Shape;210;p37"/>
          <p:cNvSpPr/>
          <p:nvPr/>
        </p:nvSpPr>
        <p:spPr>
          <a:xfrm>
            <a:off x="3643950" y="3737775"/>
            <a:ext cx="1809600" cy="6114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Game Service</a:t>
            </a:r>
            <a:endParaRPr/>
          </a:p>
        </p:txBody>
      </p:sp>
      <p:sp>
        <p:nvSpPr>
          <p:cNvPr id="211" name="Google Shape;211;p37"/>
          <p:cNvSpPr txBox="1"/>
          <p:nvPr/>
        </p:nvSpPr>
        <p:spPr>
          <a:xfrm>
            <a:off x="3492425" y="2422675"/>
            <a:ext cx="18096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Game backend</a:t>
            </a:r>
            <a:endParaRPr sz="1200"/>
          </a:p>
        </p:txBody>
      </p:sp>
      <p:sp>
        <p:nvSpPr>
          <p:cNvPr id="212" name="Google Shape;212;p37"/>
          <p:cNvSpPr txBox="1"/>
          <p:nvPr/>
        </p:nvSpPr>
        <p:spPr>
          <a:xfrm>
            <a:off x="3526675" y="1165175"/>
            <a:ext cx="13821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Game frontend</a:t>
            </a:r>
            <a:endParaRPr sz="1200"/>
          </a:p>
        </p:txBody>
      </p:sp>
      <p:cxnSp>
        <p:nvCxnSpPr>
          <p:cNvPr id="213" name="Google Shape;213;p37"/>
          <p:cNvCxnSpPr>
            <a:stCxn id="208" idx="3"/>
            <a:endCxn id="205" idx="1"/>
          </p:cNvCxnSpPr>
          <p:nvPr/>
        </p:nvCxnSpPr>
        <p:spPr>
          <a:xfrm>
            <a:off x="2004002" y="1576100"/>
            <a:ext cx="1446600" cy="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37"/>
          <p:cNvCxnSpPr>
            <a:stCxn id="205" idx="2"/>
            <a:endCxn id="206" idx="0"/>
          </p:cNvCxnSpPr>
          <p:nvPr/>
        </p:nvCxnSpPr>
        <p:spPr>
          <a:xfrm>
            <a:off x="4560850" y="2010500"/>
            <a:ext cx="10500" cy="3360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37"/>
          <p:cNvCxnSpPr>
            <a:stCxn id="206" idx="3"/>
            <a:endCxn id="207" idx="1"/>
          </p:cNvCxnSpPr>
          <p:nvPr/>
        </p:nvCxnSpPr>
        <p:spPr>
          <a:xfrm>
            <a:off x="5771850" y="3430825"/>
            <a:ext cx="1283100" cy="3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p:nvPr/>
        </p:nvSpPr>
        <p:spPr>
          <a:xfrm>
            <a:off x="3508300" y="2147250"/>
            <a:ext cx="1670100" cy="61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Game Server Api</a:t>
            </a:r>
            <a:endParaRPr/>
          </a:p>
        </p:txBody>
      </p:sp>
      <p:sp>
        <p:nvSpPr>
          <p:cNvPr id="221" name="Google Shape;221;p38"/>
          <p:cNvSpPr/>
          <p:nvPr/>
        </p:nvSpPr>
        <p:spPr>
          <a:xfrm>
            <a:off x="707350" y="1729050"/>
            <a:ext cx="838200" cy="83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859750" y="1881450"/>
            <a:ext cx="838200" cy="83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p:nvPr/>
        </p:nvSpPr>
        <p:spPr>
          <a:xfrm>
            <a:off x="1012150" y="2033850"/>
            <a:ext cx="838200" cy="83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Clients</a:t>
            </a:r>
            <a:endParaRPr/>
          </a:p>
        </p:txBody>
      </p:sp>
      <p:cxnSp>
        <p:nvCxnSpPr>
          <p:cNvPr id="224" name="Google Shape;224;p38"/>
          <p:cNvCxnSpPr/>
          <p:nvPr/>
        </p:nvCxnSpPr>
        <p:spPr>
          <a:xfrm>
            <a:off x="1850350" y="2300550"/>
            <a:ext cx="1657800" cy="0"/>
          </a:xfrm>
          <a:prstGeom prst="straightConnector1">
            <a:avLst/>
          </a:prstGeom>
          <a:noFill/>
          <a:ln cap="flat" cmpd="sng" w="9525">
            <a:solidFill>
              <a:schemeClr val="dk2"/>
            </a:solidFill>
            <a:prstDash val="solid"/>
            <a:round/>
            <a:headEnd len="med" w="med" type="none"/>
            <a:tailEnd len="med" w="med" type="triangle"/>
          </a:ln>
        </p:spPr>
      </p:cxnSp>
      <p:sp>
        <p:nvSpPr>
          <p:cNvPr id="225" name="Google Shape;225;p38"/>
          <p:cNvSpPr txBox="1"/>
          <p:nvPr/>
        </p:nvSpPr>
        <p:spPr>
          <a:xfrm>
            <a:off x="2031538" y="1849750"/>
            <a:ext cx="1275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Web Socket</a:t>
            </a:r>
            <a:endParaRPr/>
          </a:p>
        </p:txBody>
      </p:sp>
      <p:sp>
        <p:nvSpPr>
          <p:cNvPr id="226" name="Google Shape;226;p38"/>
          <p:cNvSpPr/>
          <p:nvPr/>
        </p:nvSpPr>
        <p:spPr>
          <a:xfrm>
            <a:off x="6355650" y="1823425"/>
            <a:ext cx="1755300" cy="33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GetUsersList</a:t>
            </a:r>
            <a:endParaRPr/>
          </a:p>
        </p:txBody>
      </p:sp>
      <p:sp>
        <p:nvSpPr>
          <p:cNvPr id="227" name="Google Shape;227;p38"/>
          <p:cNvSpPr/>
          <p:nvPr/>
        </p:nvSpPr>
        <p:spPr>
          <a:xfrm>
            <a:off x="6355650" y="2417250"/>
            <a:ext cx="1755300" cy="33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StartNewGame</a:t>
            </a:r>
            <a:endParaRPr/>
          </a:p>
        </p:txBody>
      </p:sp>
      <p:sp>
        <p:nvSpPr>
          <p:cNvPr id="228" name="Google Shape;228;p38"/>
          <p:cNvSpPr/>
          <p:nvPr/>
        </p:nvSpPr>
        <p:spPr>
          <a:xfrm>
            <a:off x="6355650" y="3011075"/>
            <a:ext cx="1755300" cy="33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JoinExistingGame</a:t>
            </a:r>
            <a:endParaRPr/>
          </a:p>
        </p:txBody>
      </p:sp>
      <p:sp>
        <p:nvSpPr>
          <p:cNvPr id="229" name="Google Shape;229;p38"/>
          <p:cNvSpPr/>
          <p:nvPr/>
        </p:nvSpPr>
        <p:spPr>
          <a:xfrm>
            <a:off x="6355650" y="3604900"/>
            <a:ext cx="1862100" cy="33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SendGameMessage</a:t>
            </a:r>
            <a:endParaRPr/>
          </a:p>
        </p:txBody>
      </p:sp>
      <p:sp>
        <p:nvSpPr>
          <p:cNvPr id="230" name="Google Shape;230;p38"/>
          <p:cNvSpPr/>
          <p:nvPr/>
        </p:nvSpPr>
        <p:spPr>
          <a:xfrm>
            <a:off x="6355650" y="1179475"/>
            <a:ext cx="1755300" cy="33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Login/Register</a:t>
            </a:r>
            <a:endParaRPr/>
          </a:p>
        </p:txBody>
      </p:sp>
      <p:cxnSp>
        <p:nvCxnSpPr>
          <p:cNvPr id="231" name="Google Shape;231;p38"/>
          <p:cNvCxnSpPr>
            <a:stCxn id="220" idx="3"/>
            <a:endCxn id="230" idx="1"/>
          </p:cNvCxnSpPr>
          <p:nvPr/>
        </p:nvCxnSpPr>
        <p:spPr>
          <a:xfrm flipH="1" rot="10800000">
            <a:off x="5178400" y="1349250"/>
            <a:ext cx="1177200" cy="11037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38"/>
          <p:cNvCxnSpPr>
            <a:stCxn id="220" idx="3"/>
            <a:endCxn id="226" idx="1"/>
          </p:cNvCxnSpPr>
          <p:nvPr/>
        </p:nvCxnSpPr>
        <p:spPr>
          <a:xfrm flipH="1" rot="10800000">
            <a:off x="5178400" y="1993350"/>
            <a:ext cx="1177200" cy="4596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38"/>
          <p:cNvCxnSpPr>
            <a:stCxn id="220" idx="3"/>
            <a:endCxn id="227" idx="1"/>
          </p:cNvCxnSpPr>
          <p:nvPr/>
        </p:nvCxnSpPr>
        <p:spPr>
          <a:xfrm>
            <a:off x="5178400" y="2452950"/>
            <a:ext cx="1177200" cy="1341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38"/>
          <p:cNvCxnSpPr>
            <a:stCxn id="220" idx="3"/>
            <a:endCxn id="228" idx="1"/>
          </p:cNvCxnSpPr>
          <p:nvPr/>
        </p:nvCxnSpPr>
        <p:spPr>
          <a:xfrm>
            <a:off x="5178400" y="2452950"/>
            <a:ext cx="1177200" cy="7278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38"/>
          <p:cNvCxnSpPr>
            <a:stCxn id="220" idx="3"/>
            <a:endCxn id="229" idx="1"/>
          </p:cNvCxnSpPr>
          <p:nvPr/>
        </p:nvCxnSpPr>
        <p:spPr>
          <a:xfrm>
            <a:off x="5178400" y="2452950"/>
            <a:ext cx="1177200" cy="13218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38"/>
          <p:cNvCxnSpPr/>
          <p:nvPr/>
        </p:nvCxnSpPr>
        <p:spPr>
          <a:xfrm rot="10800000">
            <a:off x="1850500" y="2529150"/>
            <a:ext cx="1657800" cy="0"/>
          </a:xfrm>
          <a:prstGeom prst="straightConnector1">
            <a:avLst/>
          </a:prstGeom>
          <a:noFill/>
          <a:ln cap="flat" cmpd="sng" w="9525">
            <a:solidFill>
              <a:schemeClr val="dk2"/>
            </a:solidFill>
            <a:prstDash val="solid"/>
            <a:round/>
            <a:headEnd len="med" w="med" type="none"/>
            <a:tailEnd len="med" w="med" type="triangle"/>
          </a:ln>
        </p:spPr>
      </p:cxnSp>
      <p:sp>
        <p:nvSpPr>
          <p:cNvPr id="237" name="Google Shape;237;p38"/>
          <p:cNvSpPr txBox="1"/>
          <p:nvPr/>
        </p:nvSpPr>
        <p:spPr>
          <a:xfrm>
            <a:off x="1633500" y="242925"/>
            <a:ext cx="4825200" cy="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The Game Server API</a:t>
            </a:r>
            <a:endParaRPr sz="2400"/>
          </a:p>
        </p:txBody>
      </p:sp>
      <p:sp>
        <p:nvSpPr>
          <p:cNvPr id="238" name="Google Shape;238;p38"/>
          <p:cNvSpPr/>
          <p:nvPr/>
        </p:nvSpPr>
        <p:spPr>
          <a:xfrm>
            <a:off x="6355650" y="635775"/>
            <a:ext cx="1755300" cy="33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GetGameInfo</a:t>
            </a:r>
            <a:endParaRPr/>
          </a:p>
        </p:txBody>
      </p:sp>
      <p:cxnSp>
        <p:nvCxnSpPr>
          <p:cNvPr id="239" name="Google Shape;239;p38"/>
          <p:cNvCxnSpPr>
            <a:stCxn id="220" idx="3"/>
            <a:endCxn id="238" idx="1"/>
          </p:cNvCxnSpPr>
          <p:nvPr/>
        </p:nvCxnSpPr>
        <p:spPr>
          <a:xfrm flipH="1" rot="10800000">
            <a:off x="5178400" y="805650"/>
            <a:ext cx="1177200" cy="1647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nvSpPr>
        <p:spPr>
          <a:xfrm>
            <a:off x="1752600" y="0"/>
            <a:ext cx="2150100" cy="50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50">
                <a:solidFill>
                  <a:schemeClr val="dk1"/>
                </a:solidFill>
              </a:rPr>
              <a:t>├── Dockerfile</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README.md</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cmd</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 keys</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   ├── app.rsa</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   └── app.rsa.pub</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 main.go</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deployments</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 config.yaml</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 database.yaml</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 gameserver.yaml</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go.mod</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rPr>
              <a:t>├── go.sum</a:t>
            </a:r>
            <a:endParaRPr sz="750">
              <a:solidFill>
                <a:schemeClr val="dk1"/>
              </a:solidFill>
            </a:endParaRPr>
          </a:p>
          <a:p>
            <a:pPr indent="0" lvl="0" marL="0" rtl="0" algn="l">
              <a:lnSpc>
                <a:spcPct val="115000"/>
              </a:lnSpc>
              <a:spcBef>
                <a:spcPts val="0"/>
              </a:spcBef>
              <a:spcAft>
                <a:spcPts val="0"/>
              </a:spcAft>
              <a:buNone/>
            </a:pPr>
            <a:r>
              <a:rPr lang="en" sz="750">
                <a:solidFill>
                  <a:schemeClr val="dk1"/>
                </a:solidFill>
                <a:highlight>
                  <a:srgbClr val="FFFF00"/>
                </a:highlight>
              </a:rPr>
              <a:t>└── internal</a:t>
            </a:r>
            <a:endParaRPr sz="750">
              <a:solidFill>
                <a:schemeClr val="dk1"/>
              </a:solidFill>
              <a:highlight>
                <a:srgbClr val="FFFF00"/>
              </a:highlight>
            </a:endParaRPr>
          </a:p>
          <a:p>
            <a:pPr indent="0" lvl="0" marL="0" rtl="0" algn="l">
              <a:lnSpc>
                <a:spcPct val="115000"/>
              </a:lnSpc>
              <a:spcBef>
                <a:spcPts val="0"/>
              </a:spcBef>
              <a:spcAft>
                <a:spcPts val="0"/>
              </a:spcAft>
              <a:buNone/>
            </a:pPr>
            <a:r>
              <a:rPr lang="en" sz="750">
                <a:solidFill>
                  <a:schemeClr val="dk1"/>
                </a:solidFill>
                <a:highlight>
                  <a:srgbClr val="6FA8DC"/>
                </a:highlight>
              </a:rPr>
              <a:t>    ├── auth</a:t>
            </a:r>
            <a:endParaRPr sz="750">
              <a:solidFill>
                <a:schemeClr val="dk1"/>
              </a:solidFill>
              <a:highlight>
                <a:srgbClr val="6FA8DC"/>
              </a:highlight>
            </a:endParaRPr>
          </a:p>
          <a:p>
            <a:pPr indent="0" lvl="0" marL="0" rtl="0" algn="l">
              <a:lnSpc>
                <a:spcPct val="115000"/>
              </a:lnSpc>
              <a:spcBef>
                <a:spcPts val="0"/>
              </a:spcBef>
              <a:spcAft>
                <a:spcPts val="0"/>
              </a:spcAft>
              <a:buNone/>
            </a:pPr>
            <a:r>
              <a:rPr lang="en" sz="750">
                <a:solidFill>
                  <a:schemeClr val="dk1"/>
                </a:solidFill>
                <a:highlight>
                  <a:srgbClr val="6FA8DC"/>
                </a:highlight>
              </a:rPr>
              <a:t>    │   ├── auth.go</a:t>
            </a:r>
            <a:endParaRPr sz="750">
              <a:solidFill>
                <a:schemeClr val="dk1"/>
              </a:solidFill>
              <a:highlight>
                <a:srgbClr val="6FA8DC"/>
              </a:highlight>
            </a:endParaRPr>
          </a:p>
          <a:p>
            <a:pPr indent="0" lvl="0" marL="0" rtl="0" algn="l">
              <a:lnSpc>
                <a:spcPct val="115000"/>
              </a:lnSpc>
              <a:spcBef>
                <a:spcPts val="0"/>
              </a:spcBef>
              <a:spcAft>
                <a:spcPts val="0"/>
              </a:spcAft>
              <a:buNone/>
            </a:pPr>
            <a:r>
              <a:rPr lang="en" sz="750">
                <a:solidFill>
                  <a:schemeClr val="dk1"/>
                </a:solidFill>
                <a:highlight>
                  <a:srgbClr val="6FA8DC"/>
                </a:highlight>
              </a:rPr>
              <a:t>    │   └── token.go</a:t>
            </a:r>
            <a:endParaRPr sz="750">
              <a:solidFill>
                <a:schemeClr val="dk1"/>
              </a:solidFill>
              <a:highlight>
                <a:srgbClr val="6FA8DC"/>
              </a:highlight>
            </a:endParaRPr>
          </a:p>
          <a:p>
            <a:pPr indent="0" lvl="0" marL="0" rtl="0" algn="l">
              <a:lnSpc>
                <a:spcPct val="115000"/>
              </a:lnSpc>
              <a:spcBef>
                <a:spcPts val="0"/>
              </a:spcBef>
              <a:spcAft>
                <a:spcPts val="0"/>
              </a:spcAft>
              <a:buNone/>
            </a:pPr>
            <a:r>
              <a:rPr lang="en" sz="750">
                <a:solidFill>
                  <a:schemeClr val="dk1"/>
                </a:solidFill>
                <a:highlight>
                  <a:srgbClr val="93C47D"/>
                </a:highlight>
              </a:rPr>
              <a:t>    ├── games</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93C47D"/>
                </a:highlight>
              </a:rPr>
              <a:t>    │   ├── game.go</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93C47D"/>
                </a:highlight>
              </a:rPr>
              <a:t>    │   ├── gamemanager.go</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93C47D"/>
                </a:highlight>
              </a:rPr>
              <a:t>    │   ├── gamemessages.go</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93C47D"/>
                </a:highlight>
              </a:rPr>
              <a:t>    │   ├── gamesession.go</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93C47D"/>
                </a:highlight>
              </a:rPr>
              <a:t>    │   ├── gamesutils.go</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93C47D"/>
                </a:highlight>
              </a:rPr>
              <a:t>    │   ├── player.go</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93C47D"/>
                </a:highlight>
              </a:rPr>
              <a:t>    │   ├── service</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93C47D"/>
                </a:highlight>
              </a:rPr>
              <a:t>    │   │   └── game.service.go</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93C47D"/>
                </a:highlight>
              </a:rPr>
              <a:t>    │   └── utils</a:t>
            </a:r>
            <a:endParaRPr sz="750">
              <a:solidFill>
                <a:schemeClr val="dk1"/>
              </a:solidFill>
              <a:highlight>
                <a:srgbClr val="93C47D"/>
              </a:highlight>
            </a:endParaRPr>
          </a:p>
          <a:p>
            <a:pPr indent="0" lvl="0" marL="0" rtl="0" algn="l">
              <a:lnSpc>
                <a:spcPct val="115000"/>
              </a:lnSpc>
              <a:spcBef>
                <a:spcPts val="0"/>
              </a:spcBef>
              <a:spcAft>
                <a:spcPts val="0"/>
              </a:spcAft>
              <a:buNone/>
            </a:pPr>
            <a:r>
              <a:rPr lang="en" sz="750">
                <a:solidFill>
                  <a:schemeClr val="dk1"/>
                </a:solidFill>
                <a:highlight>
                  <a:srgbClr val="FFF2CC"/>
                </a:highlight>
              </a:rPr>
              <a:t>    ├── routes</a:t>
            </a:r>
            <a:endParaRPr sz="750">
              <a:solidFill>
                <a:schemeClr val="dk1"/>
              </a:solidFill>
              <a:highlight>
                <a:srgbClr val="FFF2CC"/>
              </a:highlight>
            </a:endParaRPr>
          </a:p>
          <a:p>
            <a:pPr indent="0" lvl="0" marL="0" rtl="0" algn="l">
              <a:lnSpc>
                <a:spcPct val="115000"/>
              </a:lnSpc>
              <a:spcBef>
                <a:spcPts val="0"/>
              </a:spcBef>
              <a:spcAft>
                <a:spcPts val="0"/>
              </a:spcAft>
              <a:buNone/>
            </a:pPr>
            <a:r>
              <a:rPr lang="en" sz="750">
                <a:solidFill>
                  <a:schemeClr val="dk1"/>
                </a:solidFill>
                <a:highlight>
                  <a:srgbClr val="FFF2CC"/>
                </a:highlight>
              </a:rPr>
              <a:t>    │   └── routes.go</a:t>
            </a:r>
            <a:endParaRPr sz="750">
              <a:solidFill>
                <a:schemeClr val="dk1"/>
              </a:solidFill>
              <a:highlight>
                <a:srgbClr val="FFF2CC"/>
              </a:highlight>
            </a:endParaRPr>
          </a:p>
          <a:p>
            <a:pPr indent="0" lvl="0" marL="0" rtl="0" algn="l">
              <a:lnSpc>
                <a:spcPct val="115000"/>
              </a:lnSpc>
              <a:spcBef>
                <a:spcPts val="0"/>
              </a:spcBef>
              <a:spcAft>
                <a:spcPts val="0"/>
              </a:spcAft>
              <a:buNone/>
            </a:pPr>
            <a:r>
              <a:rPr lang="en" sz="750">
                <a:solidFill>
                  <a:schemeClr val="dk1"/>
                </a:solidFill>
                <a:highlight>
                  <a:srgbClr val="8E7CC3"/>
                </a:highlight>
              </a:rPr>
              <a:t>    ├── users</a:t>
            </a:r>
            <a:endParaRPr sz="750">
              <a:solidFill>
                <a:schemeClr val="dk1"/>
              </a:solidFill>
              <a:highlight>
                <a:srgbClr val="8E7CC3"/>
              </a:highlight>
            </a:endParaRPr>
          </a:p>
          <a:p>
            <a:pPr indent="0" lvl="0" marL="0" rtl="0" algn="l">
              <a:lnSpc>
                <a:spcPct val="115000"/>
              </a:lnSpc>
              <a:spcBef>
                <a:spcPts val="0"/>
              </a:spcBef>
              <a:spcAft>
                <a:spcPts val="0"/>
              </a:spcAft>
              <a:buNone/>
            </a:pPr>
            <a:r>
              <a:rPr lang="en" sz="750">
                <a:solidFill>
                  <a:schemeClr val="dk1"/>
                </a:solidFill>
                <a:highlight>
                  <a:srgbClr val="8E7CC3"/>
                </a:highlight>
              </a:rPr>
              <a:t>    │   ├── service</a:t>
            </a:r>
            <a:endParaRPr sz="750">
              <a:solidFill>
                <a:schemeClr val="dk1"/>
              </a:solidFill>
              <a:highlight>
                <a:srgbClr val="8E7CC3"/>
              </a:highlight>
            </a:endParaRPr>
          </a:p>
          <a:p>
            <a:pPr indent="0" lvl="0" marL="0" rtl="0" algn="l">
              <a:lnSpc>
                <a:spcPct val="115000"/>
              </a:lnSpc>
              <a:spcBef>
                <a:spcPts val="0"/>
              </a:spcBef>
              <a:spcAft>
                <a:spcPts val="0"/>
              </a:spcAft>
              <a:buNone/>
            </a:pPr>
            <a:r>
              <a:rPr lang="en" sz="750">
                <a:solidFill>
                  <a:schemeClr val="dk1"/>
                </a:solidFill>
                <a:highlight>
                  <a:srgbClr val="8E7CC3"/>
                </a:highlight>
              </a:rPr>
              <a:t>    │   │   └── user.service.go</a:t>
            </a:r>
            <a:endParaRPr sz="750">
              <a:solidFill>
                <a:schemeClr val="dk1"/>
              </a:solidFill>
              <a:highlight>
                <a:srgbClr val="8E7CC3"/>
              </a:highlight>
            </a:endParaRPr>
          </a:p>
          <a:p>
            <a:pPr indent="0" lvl="0" marL="0" rtl="0" algn="l">
              <a:lnSpc>
                <a:spcPct val="115000"/>
              </a:lnSpc>
              <a:spcBef>
                <a:spcPts val="0"/>
              </a:spcBef>
              <a:spcAft>
                <a:spcPts val="0"/>
              </a:spcAft>
              <a:buNone/>
            </a:pPr>
            <a:r>
              <a:rPr lang="en" sz="750">
                <a:solidFill>
                  <a:schemeClr val="dk1"/>
                </a:solidFill>
                <a:highlight>
                  <a:srgbClr val="8E7CC3"/>
                </a:highlight>
              </a:rPr>
              <a:t>    │   └── user.go</a:t>
            </a:r>
            <a:endParaRPr sz="750">
              <a:solidFill>
                <a:schemeClr val="dk1"/>
              </a:solidFill>
              <a:highlight>
                <a:srgbClr val="8E7CC3"/>
              </a:highlight>
            </a:endParaRPr>
          </a:p>
          <a:p>
            <a:pPr indent="0" lvl="0" marL="0" rtl="0" algn="l">
              <a:lnSpc>
                <a:spcPct val="115000"/>
              </a:lnSpc>
              <a:spcBef>
                <a:spcPts val="0"/>
              </a:spcBef>
              <a:spcAft>
                <a:spcPts val="0"/>
              </a:spcAft>
              <a:buNone/>
            </a:pPr>
            <a:r>
              <a:rPr lang="en" sz="750">
                <a:solidFill>
                  <a:schemeClr val="dk1"/>
                </a:solidFill>
                <a:highlight>
                  <a:srgbClr val="BF9000"/>
                </a:highlight>
              </a:rPr>
              <a:t>    └── utils</a:t>
            </a:r>
            <a:endParaRPr sz="750">
              <a:solidFill>
                <a:schemeClr val="dk1"/>
              </a:solidFill>
              <a:highlight>
                <a:srgbClr val="BF9000"/>
              </a:highlight>
            </a:endParaRPr>
          </a:p>
          <a:p>
            <a:pPr indent="0" lvl="0" marL="0" rtl="0" algn="l">
              <a:lnSpc>
                <a:spcPct val="115000"/>
              </a:lnSpc>
              <a:spcBef>
                <a:spcPts val="0"/>
              </a:spcBef>
              <a:spcAft>
                <a:spcPts val="0"/>
              </a:spcAft>
              <a:buNone/>
            </a:pPr>
            <a:r>
              <a:rPr lang="en" sz="750">
                <a:solidFill>
                  <a:schemeClr val="dk1"/>
                </a:solidFill>
                <a:highlight>
                  <a:srgbClr val="BF9000"/>
                </a:highlight>
              </a:rPr>
              <a:t>        ├── db.go</a:t>
            </a:r>
            <a:endParaRPr sz="750">
              <a:solidFill>
                <a:schemeClr val="dk1"/>
              </a:solidFill>
              <a:highlight>
                <a:srgbClr val="BF9000"/>
              </a:highlight>
            </a:endParaRPr>
          </a:p>
          <a:p>
            <a:pPr indent="0" lvl="0" marL="0" rtl="0" algn="l">
              <a:lnSpc>
                <a:spcPct val="115000"/>
              </a:lnSpc>
              <a:spcBef>
                <a:spcPts val="0"/>
              </a:spcBef>
              <a:spcAft>
                <a:spcPts val="0"/>
              </a:spcAft>
              <a:buNone/>
            </a:pPr>
            <a:r>
              <a:rPr lang="en" sz="750">
                <a:solidFill>
                  <a:schemeClr val="dk1"/>
                </a:solidFill>
                <a:highlight>
                  <a:srgbClr val="BF9000"/>
                </a:highlight>
              </a:rPr>
              <a:t>        └── exception.go</a:t>
            </a:r>
            <a:endParaRPr sz="750">
              <a:solidFill>
                <a:schemeClr val="dk1"/>
              </a:solidFill>
              <a:highlight>
                <a:srgbClr val="BF9000"/>
              </a:highlight>
            </a:endParaRPr>
          </a:p>
        </p:txBody>
      </p:sp>
      <p:sp>
        <p:nvSpPr>
          <p:cNvPr id="245" name="Google Shape;245;p39"/>
          <p:cNvSpPr/>
          <p:nvPr/>
        </p:nvSpPr>
        <p:spPr>
          <a:xfrm>
            <a:off x="3734050" y="2418750"/>
            <a:ext cx="3592200" cy="12153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Game service Components</a:t>
            </a:r>
            <a:endParaRPr/>
          </a:p>
        </p:txBody>
      </p:sp>
      <p:sp>
        <p:nvSpPr>
          <p:cNvPr id="246" name="Google Shape;246;p39"/>
          <p:cNvSpPr/>
          <p:nvPr/>
        </p:nvSpPr>
        <p:spPr>
          <a:xfrm>
            <a:off x="3734100" y="1990250"/>
            <a:ext cx="3592200" cy="4209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Authentication Components</a:t>
            </a:r>
            <a:endParaRPr/>
          </a:p>
        </p:txBody>
      </p:sp>
      <p:sp>
        <p:nvSpPr>
          <p:cNvPr id="247" name="Google Shape;247;p39"/>
          <p:cNvSpPr/>
          <p:nvPr/>
        </p:nvSpPr>
        <p:spPr>
          <a:xfrm>
            <a:off x="3734100" y="3625750"/>
            <a:ext cx="3592200" cy="269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Routing</a:t>
            </a:r>
            <a:endParaRPr/>
          </a:p>
        </p:txBody>
      </p:sp>
      <p:sp>
        <p:nvSpPr>
          <p:cNvPr id="248" name="Google Shape;248;p39"/>
          <p:cNvSpPr/>
          <p:nvPr/>
        </p:nvSpPr>
        <p:spPr>
          <a:xfrm>
            <a:off x="3734100" y="3887125"/>
            <a:ext cx="3592200" cy="5058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User Service Components</a:t>
            </a:r>
            <a:endParaRPr/>
          </a:p>
        </p:txBody>
      </p:sp>
      <p:sp>
        <p:nvSpPr>
          <p:cNvPr id="249" name="Google Shape;249;p39"/>
          <p:cNvSpPr/>
          <p:nvPr/>
        </p:nvSpPr>
        <p:spPr>
          <a:xfrm>
            <a:off x="3733925" y="4401475"/>
            <a:ext cx="3592200" cy="420900"/>
          </a:xfrm>
          <a:prstGeom prst="rect">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 utils (database,etc…)</a:t>
            </a:r>
            <a:endParaRPr/>
          </a:p>
        </p:txBody>
      </p:sp>
      <p:sp>
        <p:nvSpPr>
          <p:cNvPr id="250" name="Google Shape;250;p39"/>
          <p:cNvSpPr txBox="1"/>
          <p:nvPr/>
        </p:nvSpPr>
        <p:spPr>
          <a:xfrm>
            <a:off x="3170425" y="208950"/>
            <a:ext cx="48567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  Game Server Components</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Web Services With GO</a:t>
            </a:r>
            <a:endParaRPr/>
          </a:p>
        </p:txBody>
      </p:sp>
      <p:sp>
        <p:nvSpPr>
          <p:cNvPr id="256" name="Google Shape;25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Web services are are special type of programs exposing an API for consumers clients</a:t>
            </a:r>
            <a:endParaRPr sz="1600"/>
          </a:p>
          <a:p>
            <a:pPr indent="-330200" lvl="0" marL="457200" rtl="0" algn="l">
              <a:spcBef>
                <a:spcPts val="1000"/>
              </a:spcBef>
              <a:spcAft>
                <a:spcPts val="0"/>
              </a:spcAft>
              <a:buSzPts val="1600"/>
              <a:buChar char="●"/>
            </a:pPr>
            <a:r>
              <a:rPr lang="en" sz="1600"/>
              <a:t>Web services</a:t>
            </a:r>
            <a:r>
              <a:rPr lang="en" sz="1600"/>
              <a:t> enable a </a:t>
            </a:r>
            <a:r>
              <a:rPr lang="en" sz="1600"/>
              <a:t>separation</a:t>
            </a:r>
            <a:r>
              <a:rPr lang="en" sz="1600"/>
              <a:t> of concerns between different layer of our application</a:t>
            </a:r>
            <a:endParaRPr sz="1600"/>
          </a:p>
          <a:p>
            <a:pPr indent="-330200" lvl="0" marL="457200" rtl="0" algn="l">
              <a:spcBef>
                <a:spcPts val="1000"/>
              </a:spcBef>
              <a:spcAft>
                <a:spcPts val="0"/>
              </a:spcAft>
              <a:buSzPts val="1600"/>
              <a:buChar char="●"/>
            </a:pPr>
            <a:r>
              <a:rPr lang="en" sz="1600">
                <a:highlight>
                  <a:srgbClr val="FFFFFF"/>
                </a:highlight>
              </a:rPr>
              <a:t>While web services can provide data in a number of different formats, XML and JSON are the most common</a:t>
            </a:r>
            <a:endParaRPr sz="1600">
              <a:highlight>
                <a:srgbClr val="FFFFFF"/>
              </a:highlight>
            </a:endParaRPr>
          </a:p>
          <a:p>
            <a:pPr indent="0" lvl="0" marL="457200" rtl="0" algn="l">
              <a:spcBef>
                <a:spcPts val="1000"/>
              </a:spcBef>
              <a:spcAft>
                <a:spcPts val="1000"/>
              </a:spcAft>
              <a:buNone/>
            </a:pPr>
            <a:r>
              <a:t/>
            </a:r>
            <a:endParaRPr sz="1600">
              <a:highlight>
                <a:srgbClr val="FFFFFF"/>
              </a:highlight>
            </a:endParaRPr>
          </a:p>
        </p:txBody>
      </p:sp>
      <p:sp>
        <p:nvSpPr>
          <p:cNvPr id="257" name="Google Shape;257;p40"/>
          <p:cNvSpPr/>
          <p:nvPr/>
        </p:nvSpPr>
        <p:spPr>
          <a:xfrm>
            <a:off x="1950000" y="3228050"/>
            <a:ext cx="1705200" cy="61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Client facing API</a:t>
            </a:r>
            <a:endParaRPr/>
          </a:p>
        </p:txBody>
      </p:sp>
      <p:sp>
        <p:nvSpPr>
          <p:cNvPr id="258" name="Google Shape;258;p40"/>
          <p:cNvSpPr/>
          <p:nvPr/>
        </p:nvSpPr>
        <p:spPr>
          <a:xfrm>
            <a:off x="4777775" y="3394575"/>
            <a:ext cx="2249700" cy="45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Data Management API</a:t>
            </a:r>
            <a:endParaRPr/>
          </a:p>
          <a:p>
            <a:pPr indent="0" lvl="0" marL="0" rtl="0" algn="ctr">
              <a:spcBef>
                <a:spcPts val="0"/>
              </a:spcBef>
              <a:spcAft>
                <a:spcPts val="0"/>
              </a:spcAft>
              <a:buNone/>
            </a:pPr>
            <a:r>
              <a:t/>
            </a:r>
            <a:endParaRPr/>
          </a:p>
        </p:txBody>
      </p:sp>
      <p:sp>
        <p:nvSpPr>
          <p:cNvPr id="259" name="Google Shape;259;p40"/>
          <p:cNvSpPr/>
          <p:nvPr/>
        </p:nvSpPr>
        <p:spPr>
          <a:xfrm>
            <a:off x="4777775" y="4013200"/>
            <a:ext cx="2249700" cy="45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Payment Processing API</a:t>
            </a:r>
            <a:endParaRPr/>
          </a:p>
        </p:txBody>
      </p:sp>
      <p:sp>
        <p:nvSpPr>
          <p:cNvPr id="260" name="Google Shape;260;p40"/>
          <p:cNvSpPr/>
          <p:nvPr/>
        </p:nvSpPr>
        <p:spPr>
          <a:xfrm>
            <a:off x="4777775" y="2775950"/>
            <a:ext cx="2249700" cy="45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User Management Api</a:t>
            </a:r>
            <a:endParaRPr/>
          </a:p>
        </p:txBody>
      </p:sp>
      <p:cxnSp>
        <p:nvCxnSpPr>
          <p:cNvPr id="261" name="Google Shape;261;p40"/>
          <p:cNvCxnSpPr>
            <a:stCxn id="257" idx="3"/>
            <a:endCxn id="260" idx="1"/>
          </p:cNvCxnSpPr>
          <p:nvPr/>
        </p:nvCxnSpPr>
        <p:spPr>
          <a:xfrm flipH="1" rot="10800000">
            <a:off x="3655200" y="3002150"/>
            <a:ext cx="1122600" cy="53520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40"/>
          <p:cNvCxnSpPr>
            <a:stCxn id="257" idx="3"/>
            <a:endCxn id="258" idx="1"/>
          </p:cNvCxnSpPr>
          <p:nvPr/>
        </p:nvCxnSpPr>
        <p:spPr>
          <a:xfrm>
            <a:off x="3655200" y="3537350"/>
            <a:ext cx="1122600" cy="8340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p40"/>
          <p:cNvCxnSpPr>
            <a:stCxn id="257" idx="3"/>
            <a:endCxn id="259" idx="1"/>
          </p:cNvCxnSpPr>
          <p:nvPr/>
        </p:nvCxnSpPr>
        <p:spPr>
          <a:xfrm>
            <a:off x="3655200" y="3537350"/>
            <a:ext cx="1122600" cy="702000"/>
          </a:xfrm>
          <a:prstGeom prst="straightConnector1">
            <a:avLst/>
          </a:prstGeom>
          <a:noFill/>
          <a:ln cap="flat" cmpd="sng" w="9525">
            <a:solidFill>
              <a:schemeClr val="dk2"/>
            </a:solidFill>
            <a:prstDash val="solid"/>
            <a:round/>
            <a:headEnd len="med" w="med" type="none"/>
            <a:tailEnd len="med" w="med" type="triangle"/>
          </a:ln>
        </p:spPr>
      </p:cxnSp>
      <p:pic>
        <p:nvPicPr>
          <p:cNvPr id="264" name="Google Shape;264;p40"/>
          <p:cNvPicPr preferRelativeResize="0"/>
          <p:nvPr/>
        </p:nvPicPr>
        <p:blipFill>
          <a:blip r:embed="rId3">
            <a:alphaModFix/>
          </a:blip>
          <a:stretch>
            <a:fillRect/>
          </a:stretch>
        </p:blipFill>
        <p:spPr>
          <a:xfrm>
            <a:off x="517975" y="3251000"/>
            <a:ext cx="798201" cy="572700"/>
          </a:xfrm>
          <a:prstGeom prst="rect">
            <a:avLst/>
          </a:prstGeom>
          <a:noFill/>
          <a:ln>
            <a:noFill/>
          </a:ln>
        </p:spPr>
      </p:pic>
      <p:cxnSp>
        <p:nvCxnSpPr>
          <p:cNvPr id="265" name="Google Shape;265;p40"/>
          <p:cNvCxnSpPr/>
          <p:nvPr/>
        </p:nvCxnSpPr>
        <p:spPr>
          <a:xfrm>
            <a:off x="1239976" y="3537350"/>
            <a:ext cx="633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12175"/>
            <a:ext cx="8520600" cy="6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 - Representational state transfer</a:t>
            </a:r>
            <a:endParaRPr/>
          </a:p>
        </p:txBody>
      </p:sp>
      <p:sp>
        <p:nvSpPr>
          <p:cNvPr id="271" name="Google Shape;271;p41"/>
          <p:cNvSpPr txBox="1"/>
          <p:nvPr>
            <p:ph idx="1" type="body"/>
          </p:nvPr>
        </p:nvSpPr>
        <p:spPr>
          <a:xfrm>
            <a:off x="311700" y="656575"/>
            <a:ext cx="8741100" cy="3965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Restful services goes hand to hand with http , for all requests and response </a:t>
            </a:r>
            <a:endParaRPr sz="1600"/>
          </a:p>
          <a:p>
            <a:pPr indent="-330200" lvl="0" marL="457200" rtl="0" algn="l">
              <a:spcBef>
                <a:spcPts val="1000"/>
              </a:spcBef>
              <a:spcAft>
                <a:spcPts val="0"/>
              </a:spcAft>
              <a:buSzPts val="1600"/>
              <a:buChar char="●"/>
            </a:pPr>
            <a:r>
              <a:rPr lang="en" sz="1600"/>
              <a:t>Restful api are stateless, the service doesn’t have to remember anything about the caller</a:t>
            </a:r>
            <a:endParaRPr sz="1600"/>
          </a:p>
          <a:p>
            <a:pPr indent="-330200" lvl="0" marL="457200" rtl="0" algn="l">
              <a:spcBef>
                <a:spcPts val="1000"/>
              </a:spcBef>
              <a:spcAft>
                <a:spcPts val="0"/>
              </a:spcAft>
              <a:buSzPts val="1600"/>
              <a:buChar char="●"/>
            </a:pPr>
            <a:r>
              <a:rPr lang="en" sz="1600"/>
              <a:t>Restful services expose their api using uri’s called endpoints</a:t>
            </a:r>
            <a:endParaRPr sz="1600"/>
          </a:p>
          <a:p>
            <a:pPr indent="-330200" lvl="0" marL="457200" rtl="0" algn="l">
              <a:spcBef>
                <a:spcPts val="1000"/>
              </a:spcBef>
              <a:spcAft>
                <a:spcPts val="0"/>
              </a:spcAft>
              <a:buSzPts val="1600"/>
              <a:buChar char="●"/>
            </a:pPr>
            <a:r>
              <a:rPr lang="en" sz="1600"/>
              <a:t>Each endpoint uniquely maps to a resource , enabling to retrieve or modify </a:t>
            </a:r>
            <a:r>
              <a:rPr lang="en" sz="1600"/>
              <a:t>its</a:t>
            </a:r>
            <a:r>
              <a:rPr lang="en" sz="1600"/>
              <a:t> state, for example : </a:t>
            </a:r>
            <a:endParaRPr sz="1600"/>
          </a:p>
          <a:p>
            <a:pPr indent="-330200" lvl="1" marL="914400" rtl="0" algn="l">
              <a:spcBef>
                <a:spcPts val="1000"/>
              </a:spcBef>
              <a:spcAft>
                <a:spcPts val="0"/>
              </a:spcAft>
              <a:buSzPts val="1600"/>
              <a:buChar char="○"/>
            </a:pPr>
            <a:r>
              <a:rPr lang="en" sz="1600"/>
              <a:t>example.com/authors - return all the Authors</a:t>
            </a:r>
            <a:endParaRPr sz="1600"/>
          </a:p>
          <a:p>
            <a:pPr indent="-330200" lvl="1" marL="914400" rtl="0" algn="l">
              <a:spcBef>
                <a:spcPts val="1000"/>
              </a:spcBef>
              <a:spcAft>
                <a:spcPts val="0"/>
              </a:spcAft>
              <a:buSzPts val="1600"/>
              <a:buChar char="○"/>
            </a:pPr>
            <a:r>
              <a:rPr lang="en" sz="1600"/>
              <a:t>example.com/author/1 - return a specific author</a:t>
            </a:r>
            <a:endParaRPr sz="1600"/>
          </a:p>
          <a:p>
            <a:pPr indent="0" lvl="0" marL="457200" rtl="0" algn="l">
              <a:spcBef>
                <a:spcPts val="1000"/>
              </a:spcBef>
              <a:spcAft>
                <a:spcPts val="0"/>
              </a:spcAft>
              <a:buNone/>
            </a:pPr>
            <a:r>
              <a:t/>
            </a:r>
            <a:endParaRPr sz="1600"/>
          </a:p>
          <a:p>
            <a:pPr indent="0" lvl="0" marL="0" rtl="0" algn="l">
              <a:spcBef>
                <a:spcPts val="100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12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GO on Visual studio code - Step 2 </a:t>
            </a:r>
            <a:endParaRPr/>
          </a:p>
        </p:txBody>
      </p:sp>
      <p:sp>
        <p:nvSpPr>
          <p:cNvPr id="68" name="Google Shape;68;p15"/>
          <p:cNvSpPr txBox="1"/>
          <p:nvPr>
            <p:ph idx="1" type="body"/>
          </p:nvPr>
        </p:nvSpPr>
        <p:spPr>
          <a:xfrm>
            <a:off x="459900" y="825325"/>
            <a:ext cx="7616100" cy="5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92929"/>
                </a:solidFill>
                <a:highlight>
                  <a:srgbClr val="FFFFFF"/>
                </a:highlight>
                <a:latin typeface="Georgia"/>
                <a:ea typeface="Georgia"/>
                <a:cs typeface="Georgia"/>
                <a:sym typeface="Georgia"/>
              </a:rPr>
              <a:t>Press ctr+shift+p and enter go in the text box</a:t>
            </a:r>
            <a:endParaRPr>
              <a:solidFill>
                <a:srgbClr val="292929"/>
              </a:solidFill>
              <a:highlight>
                <a:srgbClr val="FFFFFF"/>
              </a:highlight>
              <a:latin typeface="Georgia"/>
              <a:ea typeface="Georgia"/>
              <a:cs typeface="Georgia"/>
              <a:sym typeface="Georgia"/>
            </a:endParaRPr>
          </a:p>
        </p:txBody>
      </p:sp>
      <p:pic>
        <p:nvPicPr>
          <p:cNvPr id="69" name="Google Shape;69;p15"/>
          <p:cNvPicPr preferRelativeResize="0"/>
          <p:nvPr/>
        </p:nvPicPr>
        <p:blipFill>
          <a:blip r:embed="rId3">
            <a:alphaModFix/>
          </a:blip>
          <a:stretch>
            <a:fillRect/>
          </a:stretch>
        </p:blipFill>
        <p:spPr>
          <a:xfrm>
            <a:off x="459900" y="1420050"/>
            <a:ext cx="8224226" cy="3374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12175"/>
            <a:ext cx="8520600" cy="6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 - Requests</a:t>
            </a:r>
            <a:endParaRPr/>
          </a:p>
        </p:txBody>
      </p:sp>
      <p:sp>
        <p:nvSpPr>
          <p:cNvPr id="277" name="Google Shape;277;p42"/>
          <p:cNvSpPr txBox="1"/>
          <p:nvPr>
            <p:ph idx="1" type="body"/>
          </p:nvPr>
        </p:nvSpPr>
        <p:spPr>
          <a:xfrm>
            <a:off x="311700" y="656575"/>
            <a:ext cx="8741100" cy="396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request http method dictate that action we wish to perform on the resource exposed by the api, most common are get, put, post and delete</a:t>
            </a:r>
            <a:endParaRPr/>
          </a:p>
          <a:p>
            <a:pPr indent="-342900" lvl="0" marL="457200" rtl="0" algn="l">
              <a:spcBef>
                <a:spcPts val="1000"/>
              </a:spcBef>
              <a:spcAft>
                <a:spcPts val="0"/>
              </a:spcAft>
              <a:buSzPts val="1800"/>
              <a:buChar char="●"/>
            </a:pPr>
            <a:r>
              <a:rPr lang="en"/>
              <a:t>The request body is optional and most commonly contains json formatted data</a:t>
            </a:r>
            <a:endParaRPr/>
          </a:p>
          <a:p>
            <a:pPr indent="-342900" lvl="0" marL="457200" rtl="0" algn="l">
              <a:spcBef>
                <a:spcPts val="1000"/>
              </a:spcBef>
              <a:spcAft>
                <a:spcPts val="0"/>
              </a:spcAft>
              <a:buSzPts val="1800"/>
              <a:buChar char="●"/>
            </a:pPr>
            <a:r>
              <a:rPr lang="en"/>
              <a:t>The requests can also include metadata in the for of http headers , this can be useful for example for sending authentication tokens,etc…</a:t>
            </a:r>
            <a:endParaRPr/>
          </a:p>
          <a:p>
            <a:pPr indent="0" lvl="0" marL="457200" rtl="0" algn="l">
              <a:spcBef>
                <a:spcPts val="1000"/>
              </a:spcBef>
              <a:spcAft>
                <a:spcPts val="0"/>
              </a:spcAft>
              <a:buNone/>
            </a:pPr>
            <a:r>
              <a:t/>
            </a:r>
            <a:endParaRPr sz="1600"/>
          </a:p>
          <a:p>
            <a:pPr indent="0" lvl="0" marL="0" rtl="0" algn="l">
              <a:spcBef>
                <a:spcPts val="1000"/>
              </a:spcBef>
              <a:spcAft>
                <a:spcPts val="10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12175"/>
            <a:ext cx="8520600" cy="6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Rest Responses</a:t>
            </a:r>
            <a:endParaRPr/>
          </a:p>
        </p:txBody>
      </p:sp>
      <p:sp>
        <p:nvSpPr>
          <p:cNvPr id="283" name="Google Shape;283;p43"/>
          <p:cNvSpPr txBox="1"/>
          <p:nvPr>
            <p:ph idx="1" type="body"/>
          </p:nvPr>
        </p:nvSpPr>
        <p:spPr>
          <a:xfrm>
            <a:off x="311700" y="656575"/>
            <a:ext cx="8665800" cy="396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Every http response contains a status code , the status code is used by the restful web service to indicate whether the request was </a:t>
            </a:r>
            <a:r>
              <a:rPr lang="en"/>
              <a:t>successfully</a:t>
            </a:r>
            <a:r>
              <a:rPr lang="en"/>
              <a:t> processed </a:t>
            </a:r>
            <a:endParaRPr/>
          </a:p>
          <a:p>
            <a:pPr indent="0" lvl="0" marL="457200" rtl="0" algn="l">
              <a:spcBef>
                <a:spcPts val="1000"/>
              </a:spcBef>
              <a:spcAft>
                <a:spcPts val="0"/>
              </a:spcAft>
              <a:buNone/>
            </a:pPr>
            <a:r>
              <a:rPr lang="en"/>
              <a:t>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
              <a:t>R</a:t>
            </a:r>
            <a:r>
              <a:rPr lang="en"/>
              <a:t>esponse can also contain a Body with data containing the requested resource </a:t>
            </a:r>
            <a:endParaRPr/>
          </a:p>
          <a:p>
            <a:pPr indent="-342900" lvl="0" marL="457200" rtl="0" algn="l">
              <a:spcBef>
                <a:spcPts val="1000"/>
              </a:spcBef>
              <a:spcAft>
                <a:spcPts val="1000"/>
              </a:spcAft>
              <a:buSzPts val="1800"/>
              <a:buChar char="●"/>
            </a:pPr>
            <a:r>
              <a:rPr lang="en"/>
              <a:t>Response can also contain headers with metadata for example , the content length of the data ,cookies ,etc...</a:t>
            </a:r>
            <a:endParaRPr/>
          </a:p>
        </p:txBody>
      </p:sp>
      <p:graphicFrame>
        <p:nvGraphicFramePr>
          <p:cNvPr id="284" name="Google Shape;284;p43"/>
          <p:cNvGraphicFramePr/>
          <p:nvPr/>
        </p:nvGraphicFramePr>
        <p:xfrm>
          <a:off x="498863" y="1495675"/>
          <a:ext cx="3000000" cy="3000000"/>
        </p:xfrm>
        <a:graphic>
          <a:graphicData uri="http://schemas.openxmlformats.org/drawingml/2006/table">
            <a:tbl>
              <a:tblPr>
                <a:solidFill>
                  <a:srgbClr val="FFFFFF"/>
                </a:solidFill>
                <a:tableStyleId>{DEBD8439-B53B-4B0E-8CB1-18338A24D940}</a:tableStyleId>
              </a:tblPr>
              <a:tblGrid>
                <a:gridCol w="1606475"/>
                <a:gridCol w="6685000"/>
              </a:tblGrid>
              <a:tr h="484925">
                <a:tc>
                  <a:txBody>
                    <a:bodyPr/>
                    <a:lstStyle/>
                    <a:p>
                      <a:pPr indent="0" lvl="0" marL="0" rtl="0" algn="l">
                        <a:lnSpc>
                          <a:spcPct val="200000"/>
                        </a:lnSpc>
                        <a:spcBef>
                          <a:spcPts val="0"/>
                        </a:spcBef>
                        <a:spcAft>
                          <a:spcPts val="0"/>
                        </a:spcAft>
                        <a:buNone/>
                      </a:pPr>
                      <a:r>
                        <a:rPr lang="en" sz="1200">
                          <a:highlight>
                            <a:srgbClr val="FFFFFF"/>
                          </a:highlight>
                          <a:latin typeface="Roboto"/>
                          <a:ea typeface="Roboto"/>
                          <a:cs typeface="Roboto"/>
                          <a:sym typeface="Roboto"/>
                        </a:rPr>
                        <a:t>2xx: Success</a:t>
                      </a:r>
                      <a:endParaRPr sz="1200">
                        <a:highlight>
                          <a:srgbClr val="FFFFFF"/>
                        </a:highlight>
                        <a:latin typeface="Roboto"/>
                        <a:ea typeface="Roboto"/>
                        <a:cs typeface="Roboto"/>
                        <a:sym typeface="Roboto"/>
                      </a:endParaRPr>
                    </a:p>
                  </a:txBody>
                  <a:tcPr marT="76200" marB="76200" marR="152400" marL="152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200">
                          <a:highlight>
                            <a:srgbClr val="FFFFFF"/>
                          </a:highlight>
                          <a:latin typeface="Roboto"/>
                          <a:ea typeface="Roboto"/>
                          <a:cs typeface="Roboto"/>
                          <a:sym typeface="Roboto"/>
                        </a:rPr>
                        <a:t>Indicates that the client’s request was accepted successfully.</a:t>
                      </a:r>
                      <a:endParaRPr sz="1200">
                        <a:highlight>
                          <a:srgbClr val="FFFFFF"/>
                        </a:highlight>
                        <a:latin typeface="Roboto"/>
                        <a:ea typeface="Roboto"/>
                        <a:cs typeface="Roboto"/>
                        <a:sym typeface="Roboto"/>
                      </a:endParaRPr>
                    </a:p>
                  </a:txBody>
                  <a:tcPr marT="76200" marB="76200" marR="152400" marL="152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84925">
                <a:tc>
                  <a:txBody>
                    <a:bodyPr/>
                    <a:lstStyle/>
                    <a:p>
                      <a:pPr indent="0" lvl="0" marL="0" rtl="0" algn="l">
                        <a:lnSpc>
                          <a:spcPct val="200000"/>
                        </a:lnSpc>
                        <a:spcBef>
                          <a:spcPts val="0"/>
                        </a:spcBef>
                        <a:spcAft>
                          <a:spcPts val="0"/>
                        </a:spcAft>
                        <a:buNone/>
                      </a:pPr>
                      <a:r>
                        <a:rPr lang="en" sz="1200">
                          <a:highlight>
                            <a:srgbClr val="FFFFFF"/>
                          </a:highlight>
                          <a:latin typeface="Roboto"/>
                          <a:ea typeface="Roboto"/>
                          <a:cs typeface="Roboto"/>
                          <a:sym typeface="Roboto"/>
                        </a:rPr>
                        <a:t>3xx: Redirection</a:t>
                      </a:r>
                      <a:endParaRPr sz="1200">
                        <a:highlight>
                          <a:srgbClr val="FFFFFF"/>
                        </a:highlight>
                        <a:latin typeface="Roboto"/>
                        <a:ea typeface="Roboto"/>
                        <a:cs typeface="Roboto"/>
                        <a:sym typeface="Roboto"/>
                      </a:endParaRPr>
                    </a:p>
                  </a:txBody>
                  <a:tcPr marT="76200" marB="76200" marR="152400" marL="152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c>
                  <a:txBody>
                    <a:bodyPr/>
                    <a:lstStyle/>
                    <a:p>
                      <a:pPr indent="0" lvl="0" marL="0" rtl="0" algn="l">
                        <a:lnSpc>
                          <a:spcPct val="200000"/>
                        </a:lnSpc>
                        <a:spcBef>
                          <a:spcPts val="0"/>
                        </a:spcBef>
                        <a:spcAft>
                          <a:spcPts val="0"/>
                        </a:spcAft>
                        <a:buNone/>
                      </a:pPr>
                      <a:r>
                        <a:rPr lang="en" sz="1200">
                          <a:highlight>
                            <a:srgbClr val="FFFFFF"/>
                          </a:highlight>
                          <a:latin typeface="Roboto"/>
                          <a:ea typeface="Roboto"/>
                          <a:cs typeface="Roboto"/>
                          <a:sym typeface="Roboto"/>
                        </a:rPr>
                        <a:t>Indicates that the client must take some additional action in order to complete their request.</a:t>
                      </a:r>
                      <a:endParaRPr sz="1200">
                        <a:highlight>
                          <a:srgbClr val="FFFFFF"/>
                        </a:highlight>
                        <a:latin typeface="Roboto"/>
                        <a:ea typeface="Roboto"/>
                        <a:cs typeface="Roboto"/>
                        <a:sym typeface="Roboto"/>
                      </a:endParaRPr>
                    </a:p>
                  </a:txBody>
                  <a:tcPr marT="76200" marB="76200" marR="152400" marL="152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r>
              <a:tr h="484925">
                <a:tc>
                  <a:txBody>
                    <a:bodyPr/>
                    <a:lstStyle/>
                    <a:p>
                      <a:pPr indent="0" lvl="0" marL="0" rtl="0" algn="l">
                        <a:lnSpc>
                          <a:spcPct val="200000"/>
                        </a:lnSpc>
                        <a:spcBef>
                          <a:spcPts val="0"/>
                        </a:spcBef>
                        <a:spcAft>
                          <a:spcPts val="0"/>
                        </a:spcAft>
                        <a:buNone/>
                      </a:pPr>
                      <a:r>
                        <a:rPr lang="en" sz="1200">
                          <a:highlight>
                            <a:srgbClr val="FFFFFF"/>
                          </a:highlight>
                          <a:latin typeface="Roboto"/>
                          <a:ea typeface="Roboto"/>
                          <a:cs typeface="Roboto"/>
                          <a:sym typeface="Roboto"/>
                        </a:rPr>
                        <a:t>4xx: Client Error</a:t>
                      </a:r>
                      <a:endParaRPr sz="1200">
                        <a:highlight>
                          <a:srgbClr val="FFFFFF"/>
                        </a:highlight>
                        <a:latin typeface="Roboto"/>
                        <a:ea typeface="Roboto"/>
                        <a:cs typeface="Roboto"/>
                        <a:sym typeface="Roboto"/>
                      </a:endParaRPr>
                    </a:p>
                  </a:txBody>
                  <a:tcPr marT="76200" marB="76200" marR="152400" marL="152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200000"/>
                        </a:lnSpc>
                        <a:spcBef>
                          <a:spcPts val="0"/>
                        </a:spcBef>
                        <a:spcAft>
                          <a:spcPts val="0"/>
                        </a:spcAft>
                        <a:buNone/>
                      </a:pPr>
                      <a:r>
                        <a:rPr lang="en" sz="1200">
                          <a:highlight>
                            <a:srgbClr val="FFFFFF"/>
                          </a:highlight>
                          <a:latin typeface="Roboto"/>
                          <a:ea typeface="Roboto"/>
                          <a:cs typeface="Roboto"/>
                          <a:sym typeface="Roboto"/>
                        </a:rPr>
                        <a:t>This category of error status codes points the finger at clients.</a:t>
                      </a:r>
                      <a:endParaRPr sz="1200">
                        <a:highlight>
                          <a:srgbClr val="FFFFFF"/>
                        </a:highlight>
                        <a:latin typeface="Roboto"/>
                        <a:ea typeface="Roboto"/>
                        <a:cs typeface="Roboto"/>
                        <a:sym typeface="Roboto"/>
                      </a:endParaRPr>
                    </a:p>
                  </a:txBody>
                  <a:tcPr marT="76200" marB="76200" marR="152400" marL="152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84925">
                <a:tc>
                  <a:txBody>
                    <a:bodyPr/>
                    <a:lstStyle/>
                    <a:p>
                      <a:pPr indent="0" lvl="0" marL="0" rtl="0" algn="l">
                        <a:lnSpc>
                          <a:spcPct val="200000"/>
                        </a:lnSpc>
                        <a:spcBef>
                          <a:spcPts val="0"/>
                        </a:spcBef>
                        <a:spcAft>
                          <a:spcPts val="0"/>
                        </a:spcAft>
                        <a:buNone/>
                      </a:pPr>
                      <a:r>
                        <a:rPr lang="en" sz="1200">
                          <a:highlight>
                            <a:srgbClr val="FFFFFF"/>
                          </a:highlight>
                          <a:latin typeface="Roboto"/>
                          <a:ea typeface="Roboto"/>
                          <a:cs typeface="Roboto"/>
                          <a:sym typeface="Roboto"/>
                        </a:rPr>
                        <a:t>5xx: Server Error</a:t>
                      </a:r>
                      <a:endParaRPr sz="1200">
                        <a:highlight>
                          <a:srgbClr val="FFFFFF"/>
                        </a:highlight>
                        <a:latin typeface="Roboto"/>
                        <a:ea typeface="Roboto"/>
                        <a:cs typeface="Roboto"/>
                        <a:sym typeface="Roboto"/>
                      </a:endParaRPr>
                    </a:p>
                  </a:txBody>
                  <a:tcPr marT="76200" marB="76200" marR="152400" marL="152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c>
                  <a:txBody>
                    <a:bodyPr/>
                    <a:lstStyle/>
                    <a:p>
                      <a:pPr indent="0" lvl="0" marL="0" rtl="0" algn="l">
                        <a:lnSpc>
                          <a:spcPct val="200000"/>
                        </a:lnSpc>
                        <a:spcBef>
                          <a:spcPts val="0"/>
                        </a:spcBef>
                        <a:spcAft>
                          <a:spcPts val="0"/>
                        </a:spcAft>
                        <a:buNone/>
                      </a:pPr>
                      <a:r>
                        <a:rPr lang="en" sz="1200">
                          <a:highlight>
                            <a:srgbClr val="FFFFFF"/>
                          </a:highlight>
                          <a:latin typeface="Roboto"/>
                          <a:ea typeface="Roboto"/>
                          <a:cs typeface="Roboto"/>
                          <a:sym typeface="Roboto"/>
                        </a:rPr>
                        <a:t>The server takes responsibility for these error status codes.</a:t>
                      </a:r>
                      <a:endParaRPr sz="1200">
                        <a:highlight>
                          <a:srgbClr val="FFFFFF"/>
                        </a:highlight>
                        <a:latin typeface="Roboto"/>
                        <a:ea typeface="Roboto"/>
                        <a:cs typeface="Roboto"/>
                        <a:sym typeface="Roboto"/>
                      </a:endParaRPr>
                    </a:p>
                  </a:txBody>
                  <a:tcPr marT="76200" marB="76200" marR="152400" marL="15240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7F7F7"/>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264600" y="19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Http Requests </a:t>
            </a:r>
            <a:endParaRPr/>
          </a:p>
        </p:txBody>
      </p:sp>
      <p:sp>
        <p:nvSpPr>
          <p:cNvPr id="290" name="Google Shape;290;p44"/>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 standard library provides us the net/http package for all kind of http operations</a:t>
            </a:r>
            <a:endParaRPr/>
          </a:p>
          <a:p>
            <a:pPr indent="0" lvl="0" marL="0" rtl="0" algn="l">
              <a:spcBef>
                <a:spcPts val="1600"/>
              </a:spcBef>
              <a:spcAft>
                <a:spcPts val="0"/>
              </a:spcAft>
              <a:buNone/>
            </a:pPr>
            <a:r>
              <a:rPr lang="en"/>
              <a:t>Using the net/http package there are two main ways for handling http requests</a:t>
            </a:r>
            <a:endParaRPr/>
          </a:p>
          <a:p>
            <a:pPr indent="-342900" lvl="0" marL="457200" rtl="0" algn="l">
              <a:spcBef>
                <a:spcPts val="1600"/>
              </a:spcBef>
              <a:spcAft>
                <a:spcPts val="0"/>
              </a:spcAft>
              <a:buSzPts val="1800"/>
              <a:buAutoNum type="arabicPeriod"/>
            </a:pPr>
            <a:r>
              <a:rPr lang="en"/>
              <a:t>Implementing  the handler interface and passing it to the http.Handle function the handler interface implements the handle function to match a specific pattern</a:t>
            </a:r>
            <a:endParaRPr/>
          </a:p>
          <a:p>
            <a:pPr indent="-342900" lvl="0" marL="457200" rtl="0" algn="l">
              <a:spcBef>
                <a:spcPts val="1000"/>
              </a:spcBef>
              <a:spcAft>
                <a:spcPts val="1000"/>
              </a:spcAft>
              <a:buSzPts val="1800"/>
              <a:buAutoNum type="arabicPeriod"/>
            </a:pPr>
            <a:r>
              <a:rPr lang="en"/>
              <a:t>Using the http.handleFunc and passing it a function that is implemented for a specific request pattern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264600" y="38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Http Requests - Using Handler example</a:t>
            </a:r>
            <a:endParaRPr/>
          </a:p>
        </p:txBody>
      </p:sp>
      <p:sp>
        <p:nvSpPr>
          <p:cNvPr id="296" name="Google Shape;296;p45"/>
          <p:cNvSpPr txBox="1"/>
          <p:nvPr/>
        </p:nvSpPr>
        <p:spPr>
          <a:xfrm>
            <a:off x="1675200" y="791850"/>
            <a:ext cx="5793600" cy="3864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"net/http"</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//MyHandler type</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MyHandler</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(handler MyHandler) </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(rs http.ResponseWriter, rq *http.Request)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rs.</a:t>
            </a:r>
            <a:r>
              <a:rPr lang="en" sz="900">
                <a:solidFill>
                  <a:srgbClr val="DCDCAA"/>
                </a:solidFill>
                <a:highlight>
                  <a:srgbClr val="1E1E1E"/>
                </a:highlight>
                <a:latin typeface="Courier New"/>
                <a:ea typeface="Courier New"/>
                <a:cs typeface="Courier New"/>
                <a:sym typeface="Courier New"/>
              </a:rPr>
              <a:t>Write</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byte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"Hello world"</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var</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myhandler </a:t>
            </a:r>
            <a:r>
              <a:rPr lang="en" sz="900">
                <a:solidFill>
                  <a:srgbClr val="D4D4D4"/>
                </a:solidFill>
                <a:highlight>
                  <a:srgbClr val="1E1E1E"/>
                </a:highlight>
                <a:latin typeface="Courier New"/>
                <a:ea typeface="Courier New"/>
                <a:cs typeface="Courier New"/>
                <a:sym typeface="Courier New"/>
              </a:rPr>
              <a:t>MyHandler</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myhandler)</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264600" y="19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Http Requests - Using Handlerfunc</a:t>
            </a:r>
            <a:endParaRPr/>
          </a:p>
        </p:txBody>
      </p:sp>
      <p:sp>
        <p:nvSpPr>
          <p:cNvPr id="302" name="Google Shape;302;p46"/>
          <p:cNvSpPr txBox="1"/>
          <p:nvPr/>
        </p:nvSpPr>
        <p:spPr>
          <a:xfrm>
            <a:off x="1312050" y="995700"/>
            <a:ext cx="6425700" cy="3152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"net/http"</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HandleFunc</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(rs http.ResponseWriter, rq *http.Request)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rs.</a:t>
            </a:r>
            <a:r>
              <a:rPr lang="en" sz="900">
                <a:solidFill>
                  <a:srgbClr val="DCDCAA"/>
                </a:solidFill>
                <a:highlight>
                  <a:srgbClr val="1E1E1E"/>
                </a:highlight>
                <a:latin typeface="Courier New"/>
                <a:ea typeface="Courier New"/>
                <a:cs typeface="Courier New"/>
                <a:sym typeface="Courier New"/>
              </a:rPr>
              <a:t>Write</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byte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"Hello world from handler func"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150725" y="872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 ServeMux</a:t>
            </a:r>
            <a:endParaRPr/>
          </a:p>
        </p:txBody>
      </p:sp>
      <p:sp>
        <p:nvSpPr>
          <p:cNvPr id="308" name="Google Shape;308;p47"/>
          <p:cNvSpPr txBox="1"/>
          <p:nvPr>
            <p:ph idx="1" type="body"/>
          </p:nvPr>
        </p:nvSpPr>
        <p:spPr>
          <a:xfrm>
            <a:off x="150725" y="659975"/>
            <a:ext cx="8993400" cy="390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ServeMux is just an http handler that takes a url and match it’s pattern to registered handlers</a:t>
            </a:r>
            <a:endParaRPr/>
          </a:p>
          <a:p>
            <a:pPr indent="-342900" lvl="0" marL="457200" rtl="0" algn="l">
              <a:spcBef>
                <a:spcPts val="1000"/>
              </a:spcBef>
              <a:spcAft>
                <a:spcPts val="0"/>
              </a:spcAft>
              <a:buSzPts val="1800"/>
              <a:buChar char="●"/>
            </a:pPr>
            <a:r>
              <a:rPr lang="en"/>
              <a:t>You have probably noticed that we’ve used </a:t>
            </a:r>
            <a:r>
              <a:rPr lang="en" sz="900">
                <a:solidFill>
                  <a:srgbClr val="D4D4D4"/>
                </a:solidFill>
                <a:highlight>
                  <a:srgbClr val="1E1E1E"/>
                </a:highlight>
                <a:latin typeface="Courier New"/>
                <a:ea typeface="Courier New"/>
                <a:cs typeface="Courier New"/>
                <a:sym typeface="Courier New"/>
              </a:rPr>
              <a:t>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a:t>
            </a:r>
            <a:r>
              <a:rPr lang="en"/>
              <a:t> this indicates that we want to use the default http ServeMux(we can also use our own)</a:t>
            </a:r>
            <a:endParaRPr/>
          </a:p>
          <a:p>
            <a:pPr indent="-342900" lvl="0" marL="457200" rtl="0" algn="l">
              <a:spcBef>
                <a:spcPts val="1000"/>
              </a:spcBef>
              <a:spcAft>
                <a:spcPts val="0"/>
              </a:spcAft>
              <a:buSzPts val="1800"/>
              <a:buChar char="●"/>
            </a:pPr>
            <a:r>
              <a:rPr lang="en"/>
              <a:t>We could also use the https version </a:t>
            </a:r>
            <a:r>
              <a:rPr lang="en" sz="900">
                <a:solidFill>
                  <a:srgbClr val="D4D4D4"/>
                </a:solidFill>
                <a:highlight>
                  <a:srgbClr val="1E1E1E"/>
                </a:highlight>
                <a:latin typeface="Courier New"/>
                <a:ea typeface="Courier New"/>
                <a:cs typeface="Courier New"/>
                <a:sym typeface="Courier New"/>
              </a:rPr>
              <a:t>http.</a:t>
            </a:r>
            <a:r>
              <a:rPr lang="en" sz="900">
                <a:solidFill>
                  <a:srgbClr val="DCDCAA"/>
                </a:solidFill>
                <a:highlight>
                  <a:srgbClr val="1E1E1E"/>
                </a:highlight>
                <a:latin typeface="Courier New"/>
                <a:ea typeface="Courier New"/>
                <a:cs typeface="Courier New"/>
                <a:sym typeface="Courier New"/>
              </a:rPr>
              <a:t>ListenAndServeTLS</a:t>
            </a:r>
            <a:r>
              <a:rPr lang="en" sz="900">
                <a:solidFill>
                  <a:srgbClr val="D4D4D4"/>
                </a:solidFill>
                <a:highlight>
                  <a:srgbClr val="1E1E1E"/>
                </a:highlight>
                <a:latin typeface="Courier New"/>
                <a:ea typeface="Courier New"/>
                <a:cs typeface="Courier New"/>
                <a:sym typeface="Courier New"/>
              </a:rPr>
              <a:t>(</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,certfile,keyfile,</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,handler)</a:t>
            </a:r>
            <a:endParaRPr sz="900">
              <a:solidFill>
                <a:srgbClr val="D4D4D4"/>
              </a:solidFill>
              <a:highlight>
                <a:srgbClr val="1E1E1E"/>
              </a:highlight>
              <a:latin typeface="Courier New"/>
              <a:ea typeface="Courier New"/>
              <a:cs typeface="Courier New"/>
              <a:sym typeface="Courier New"/>
            </a:endParaRPr>
          </a:p>
          <a:p>
            <a:pPr indent="-342900" lvl="0" marL="457200" rtl="0" algn="l">
              <a:spcBef>
                <a:spcPts val="1000"/>
              </a:spcBef>
              <a:spcAft>
                <a:spcPts val="0"/>
              </a:spcAft>
              <a:buSzPts val="1800"/>
              <a:buChar char="●"/>
            </a:pPr>
            <a:r>
              <a:rPr lang="en"/>
              <a:t>It will always try to find the best match for the url from the list of registered patterns for example:</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   </a:t>
            </a:r>
            <a:endParaRPr/>
          </a:p>
        </p:txBody>
      </p:sp>
      <p:pic>
        <p:nvPicPr>
          <p:cNvPr id="309" name="Google Shape;309;p47"/>
          <p:cNvPicPr preferRelativeResize="0"/>
          <p:nvPr/>
        </p:nvPicPr>
        <p:blipFill>
          <a:blip r:embed="rId3">
            <a:alphaModFix/>
          </a:blip>
          <a:stretch>
            <a:fillRect/>
          </a:stretch>
        </p:blipFill>
        <p:spPr>
          <a:xfrm>
            <a:off x="579000" y="3633125"/>
            <a:ext cx="798201" cy="572700"/>
          </a:xfrm>
          <a:prstGeom prst="rect">
            <a:avLst/>
          </a:prstGeom>
          <a:noFill/>
          <a:ln>
            <a:noFill/>
          </a:ln>
        </p:spPr>
      </p:pic>
      <p:sp>
        <p:nvSpPr>
          <p:cNvPr id="310" name="Google Shape;310;p47"/>
          <p:cNvSpPr/>
          <p:nvPr/>
        </p:nvSpPr>
        <p:spPr>
          <a:xfrm>
            <a:off x="4205775" y="3814050"/>
            <a:ext cx="1818000" cy="44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/books/golang</a:t>
            </a:r>
            <a:endParaRPr/>
          </a:p>
        </p:txBody>
      </p:sp>
      <p:sp>
        <p:nvSpPr>
          <p:cNvPr id="311" name="Google Shape;311;p47"/>
          <p:cNvSpPr/>
          <p:nvPr/>
        </p:nvSpPr>
        <p:spPr>
          <a:xfrm>
            <a:off x="4205775" y="4386750"/>
            <a:ext cx="1818000" cy="396300"/>
          </a:xfrm>
          <a:prstGeom prst="rect">
            <a:avLst/>
          </a:prstGeom>
          <a:solidFill>
            <a:schemeClr val="lt2"/>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/books/golang/</a:t>
            </a:r>
            <a:endParaRPr/>
          </a:p>
        </p:txBody>
      </p:sp>
      <p:sp>
        <p:nvSpPr>
          <p:cNvPr id="312" name="Google Shape;312;p47"/>
          <p:cNvSpPr/>
          <p:nvPr/>
        </p:nvSpPr>
        <p:spPr>
          <a:xfrm rot="673164">
            <a:off x="1308722" y="4074203"/>
            <a:ext cx="2718350" cy="44779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/books/golang/1</a:t>
            </a:r>
            <a:endParaRPr/>
          </a:p>
        </p:txBody>
      </p:sp>
      <p:sp>
        <p:nvSpPr>
          <p:cNvPr id="313" name="Google Shape;313;p47"/>
          <p:cNvSpPr/>
          <p:nvPr/>
        </p:nvSpPr>
        <p:spPr>
          <a:xfrm>
            <a:off x="4205775" y="3250000"/>
            <a:ext cx="1818000" cy="44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/books/go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Json</a:t>
            </a:r>
            <a:endParaRPr/>
          </a:p>
        </p:txBody>
      </p:sp>
      <p:sp>
        <p:nvSpPr>
          <p:cNvPr id="319" name="Google Shape;319;p48"/>
          <p:cNvSpPr txBox="1"/>
          <p:nvPr>
            <p:ph idx="1" type="body"/>
          </p:nvPr>
        </p:nvSpPr>
        <p:spPr>
          <a:xfrm>
            <a:off x="150725" y="694600"/>
            <a:ext cx="8993400" cy="36456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a:t>The primary data format that is being used by web apps to communicate with restful services is probably json.</a:t>
            </a:r>
            <a:endParaRPr/>
          </a:p>
          <a:p>
            <a:pPr indent="-342900" lvl="0" marL="457200" rtl="0" algn="l">
              <a:spcBef>
                <a:spcPts val="1000"/>
              </a:spcBef>
              <a:spcAft>
                <a:spcPts val="0"/>
              </a:spcAft>
              <a:buSzPts val="1800"/>
              <a:buChar char="●"/>
            </a:pPr>
            <a:r>
              <a:rPr lang="en"/>
              <a:t>Go provide us the </a:t>
            </a:r>
            <a:r>
              <a:rPr lang="en"/>
              <a:t>easiest</a:t>
            </a:r>
            <a:r>
              <a:rPr lang="en"/>
              <a:t> way for working with json data format </a:t>
            </a:r>
            <a:r>
              <a:rPr lang="en"/>
              <a:t>by using the</a:t>
            </a:r>
            <a:r>
              <a:rPr lang="en"/>
              <a:t> encoding/json standard library</a:t>
            </a:r>
            <a:endParaRPr/>
          </a:p>
          <a:p>
            <a:pPr indent="-342900" lvl="0" marL="457200" rtl="0" algn="l">
              <a:spcBef>
                <a:spcPts val="1000"/>
              </a:spcBef>
              <a:spcAft>
                <a:spcPts val="0"/>
              </a:spcAft>
              <a:buSzPts val="1800"/>
              <a:buChar char="●"/>
            </a:pPr>
            <a:r>
              <a:rPr lang="en"/>
              <a:t>There are two main ways for working with json</a:t>
            </a:r>
            <a:endParaRPr/>
          </a:p>
          <a:p>
            <a:pPr indent="-317500" lvl="1" marL="914400" rtl="0" algn="l">
              <a:spcBef>
                <a:spcPts val="1000"/>
              </a:spcBef>
              <a:spcAft>
                <a:spcPts val="0"/>
              </a:spcAft>
              <a:buSzPts val="1400"/>
              <a:buChar char="○"/>
            </a:pPr>
            <a:r>
              <a:rPr lang="en"/>
              <a:t>Using the Marshal and Unmarshal functions of the json package</a:t>
            </a:r>
            <a:endParaRPr/>
          </a:p>
          <a:p>
            <a:pPr indent="-317500" lvl="1" marL="914400" rtl="0" algn="l">
              <a:spcBef>
                <a:spcPts val="1000"/>
              </a:spcBef>
              <a:spcAft>
                <a:spcPts val="0"/>
              </a:spcAft>
              <a:buSzPts val="1400"/>
              <a:buChar char="○"/>
            </a:pPr>
            <a:r>
              <a:rPr lang="en"/>
              <a:t>Using the Encoding and Decoding functions of the json package</a:t>
            </a:r>
            <a:endParaRPr/>
          </a:p>
          <a:p>
            <a:pPr indent="0" lvl="0" marL="914400" rtl="0" algn="l">
              <a:spcBef>
                <a:spcPts val="1000"/>
              </a:spcBef>
              <a:spcAft>
                <a:spcPts val="10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150725" y="120750"/>
            <a:ext cx="389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Json.Marshall </a:t>
            </a:r>
            <a:endParaRPr/>
          </a:p>
        </p:txBody>
      </p:sp>
      <p:sp>
        <p:nvSpPr>
          <p:cNvPr id="325" name="Google Shape;325;p49"/>
          <p:cNvSpPr txBox="1"/>
          <p:nvPr/>
        </p:nvSpPr>
        <p:spPr>
          <a:xfrm>
            <a:off x="4188300" y="120750"/>
            <a:ext cx="4307400" cy="4902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"encoding/json"</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 Student type</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fullName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Age      </a:t>
            </a:r>
            <a:r>
              <a:rPr lang="en" sz="600">
                <a:solidFill>
                  <a:srgbClr val="4EC9B0"/>
                </a:solidFill>
                <a:highlight>
                  <a:srgbClr val="1E1E1E"/>
                </a:highlight>
                <a:latin typeface="Courier New"/>
                <a:ea typeface="Courier New"/>
                <a:cs typeface="Courier New"/>
                <a:sym typeface="Courier New"/>
              </a:rPr>
              <a:t>int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`json:"age"`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City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`json:"city"`</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 Student{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Name: </a:t>
            </a:r>
            <a:r>
              <a:rPr lang="en" sz="600">
                <a:solidFill>
                  <a:srgbClr val="CE9178"/>
                </a:solidFill>
                <a:highlight>
                  <a:srgbClr val="1E1E1E"/>
                </a:highlight>
                <a:latin typeface="Courier New"/>
                <a:ea typeface="Courier New"/>
                <a:cs typeface="Courier New"/>
                <a:sym typeface="Courier New"/>
              </a:rPr>
              <a:t>"Dave"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Age:  </a:t>
            </a:r>
            <a:r>
              <a:rPr lang="en" sz="600">
                <a:solidFill>
                  <a:srgbClr val="B5CEA8"/>
                </a:solidFill>
                <a:highlight>
                  <a:srgbClr val="1E1E1E"/>
                </a:highlight>
                <a:latin typeface="Courier New"/>
                <a:ea typeface="Courier New"/>
                <a:cs typeface="Courier New"/>
                <a:sym typeface="Courier New"/>
              </a:rPr>
              <a:t>37</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City: </a:t>
            </a:r>
            <a:r>
              <a:rPr lang="en" sz="600">
                <a:solidFill>
                  <a:srgbClr val="CE9178"/>
                </a:solidFill>
                <a:highlight>
                  <a:srgbClr val="1E1E1E"/>
                </a:highlight>
                <a:latin typeface="Courier New"/>
                <a:ea typeface="Courier New"/>
                <a:cs typeface="Courier New"/>
                <a:sym typeface="Courier New"/>
              </a:rPr>
              <a:t>"Denver"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Marshal</a:t>
            </a:r>
            <a:r>
              <a:rPr lang="en" sz="600">
                <a:solidFill>
                  <a:srgbClr val="D4D4D4"/>
                </a:solidFill>
                <a:highlight>
                  <a:srgbClr val="1E1E1E"/>
                </a:highlight>
                <a:latin typeface="Courier New"/>
                <a:ea typeface="Courier New"/>
                <a:cs typeface="Courier New"/>
                <a:sym typeface="Courier New"/>
              </a:rPr>
              <a:t>(&amp;student)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"json.Marshal failed with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"Student in compact JSON: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MarshalIndent</a:t>
            </a:r>
            <a:r>
              <a:rPr lang="en" sz="600">
                <a:solidFill>
                  <a:srgbClr val="D4D4D4"/>
                </a:solidFill>
                <a:highlight>
                  <a:srgbClr val="1E1E1E"/>
                </a:highlight>
                <a:latin typeface="Courier New"/>
                <a:ea typeface="Courier New"/>
                <a:cs typeface="Courier New"/>
                <a:sym typeface="Courier New"/>
              </a:rPr>
              <a:t>(student, </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  "</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"json.MarshalIndent failed with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"student in pretty-printed JSON:</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p:txBody>
      </p:sp>
      <p:sp>
        <p:nvSpPr>
          <p:cNvPr id="326" name="Google Shape;326;p49"/>
          <p:cNvSpPr txBox="1"/>
          <p:nvPr/>
        </p:nvSpPr>
        <p:spPr>
          <a:xfrm>
            <a:off x="150725" y="802725"/>
            <a:ext cx="3937200" cy="422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Json Marshal takes interface{} as parameter which means it can get any type,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marshaller use reflection to understand the real type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When marshalling structs only the exported types will be marshalled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You can use string tags to require different names and options to marshall with</a:t>
            </a:r>
            <a:endParaRPr/>
          </a:p>
          <a:p>
            <a:pPr indent="0" lvl="0" marL="457200" rtl="0" algn="l">
              <a:spcBef>
                <a:spcPts val="0"/>
              </a:spcBef>
              <a:spcAft>
                <a:spcPts val="0"/>
              </a:spcAft>
              <a:buNone/>
            </a:pPr>
            <a:r>
              <a:t/>
            </a:r>
            <a:endParaRPr/>
          </a:p>
          <a:p>
            <a:pPr indent="-317500" lvl="0" marL="457200" rtl="0" algn="l">
              <a:spcBef>
                <a:spcPts val="0"/>
              </a:spcBef>
              <a:spcAft>
                <a:spcPts val="0"/>
              </a:spcAft>
              <a:buClr>
                <a:srgbClr val="232323"/>
              </a:buClr>
              <a:buSzPts val="1400"/>
              <a:buChar char="●"/>
            </a:pPr>
            <a:r>
              <a:rPr lang="en">
                <a:solidFill>
                  <a:srgbClr val="232323"/>
                </a:solidFill>
              </a:rPr>
              <a:t>json.MarshallIndent allows for pretty-printing of nested structures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187900" y="128200"/>
            <a:ext cx="349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Json Unmarshal</a:t>
            </a:r>
            <a:endParaRPr/>
          </a:p>
        </p:txBody>
      </p:sp>
      <p:sp>
        <p:nvSpPr>
          <p:cNvPr id="332" name="Google Shape;332;p50"/>
          <p:cNvSpPr txBox="1"/>
          <p:nvPr/>
        </p:nvSpPr>
        <p:spPr>
          <a:xfrm>
            <a:off x="4177275" y="204400"/>
            <a:ext cx="4296300" cy="4586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"encoding/json"</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//Student type</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Name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`json:"name"`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Age   </a:t>
            </a:r>
            <a:r>
              <a:rPr lang="en" sz="600">
                <a:solidFill>
                  <a:srgbClr val="4EC9B0"/>
                </a:solidFill>
                <a:highlight>
                  <a:srgbClr val="1E1E1E"/>
                </a:highlight>
                <a:latin typeface="Courier New"/>
                <a:ea typeface="Courier New"/>
                <a:cs typeface="Courier New"/>
                <a:sym typeface="Courier New"/>
              </a:rPr>
              <a:t>int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`json:"age"`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City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Major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jsonStr</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   "name": "Dave",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   "age": 37,</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   "city": "denver"</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student</a:t>
            </a:r>
            <a:r>
              <a:rPr lang="en" sz="600">
                <a:solidFill>
                  <a:srgbClr val="D4D4D4"/>
                </a:solidFill>
                <a:highlight>
                  <a:srgbClr val="1E1E1E"/>
                </a:highlight>
                <a:latin typeface="Courier New"/>
                <a:ea typeface="Courier New"/>
                <a:cs typeface="Courier New"/>
                <a:sym typeface="Courier New"/>
              </a:rPr>
              <a:t> Student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Unmarshal</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(jsonStr), &amp;student)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"json.Unmarshal failed with '%s'</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"Student struct parsed from JSON: %#v</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student)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"Name: %#v</a:t>
            </a:r>
            <a:r>
              <a:rPr lang="en" sz="600">
                <a:solidFill>
                  <a:srgbClr val="D7BA7D"/>
                </a:solidFill>
                <a:highlight>
                  <a:srgbClr val="1E1E1E"/>
                </a:highlight>
                <a:latin typeface="Courier New"/>
                <a:ea typeface="Courier New"/>
                <a:cs typeface="Courier New"/>
                <a:sym typeface="Courier New"/>
              </a:rPr>
              <a:t>\n</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*student.Name)</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p:txBody>
      </p:sp>
      <p:sp>
        <p:nvSpPr>
          <p:cNvPr id="333" name="Google Shape;333;p50"/>
          <p:cNvSpPr txBox="1"/>
          <p:nvPr/>
        </p:nvSpPr>
        <p:spPr>
          <a:xfrm>
            <a:off x="187900" y="765575"/>
            <a:ext cx="3885300" cy="402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When </a:t>
            </a:r>
            <a:r>
              <a:rPr lang="en"/>
              <a:t>unmarshalling</a:t>
            </a:r>
            <a:r>
              <a:rPr lang="en"/>
              <a:t> we have to pass a pointer to a struct, else we will get an error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Notice that although we </a:t>
            </a:r>
            <a:r>
              <a:rPr lang="en"/>
              <a:t>did not</a:t>
            </a:r>
            <a:r>
              <a:rPr lang="en"/>
              <a:t> provide accurate mapping in the City element the json decoder is smart enough to unmarshall the city field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Field </a:t>
            </a:r>
            <a:r>
              <a:rPr lang="en">
                <a:highlight>
                  <a:srgbClr val="F5F2F0"/>
                </a:highlight>
              </a:rPr>
              <a:t>Name</a:t>
            </a:r>
            <a:r>
              <a:rPr lang="en"/>
              <a:t> shows that JSON decoder can also automatically decode into a pointer to a value.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23232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150725" y="190675"/>
            <a:ext cx="492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Json Encode And Decode</a:t>
            </a:r>
            <a:endParaRPr/>
          </a:p>
        </p:txBody>
      </p:sp>
      <p:sp>
        <p:nvSpPr>
          <p:cNvPr id="339" name="Google Shape;339;p51"/>
          <p:cNvSpPr txBox="1"/>
          <p:nvPr/>
        </p:nvSpPr>
        <p:spPr>
          <a:xfrm>
            <a:off x="4572000" y="190675"/>
            <a:ext cx="4213200" cy="4952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"encoding/json"</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"os"</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//Book type</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`json:"title"`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Subtitle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`json:"subtitle"`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Author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`json:"author"`</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Published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`json:"published"`</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file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os.</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"../books.json"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file.</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"an error occured openinng the file"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books</a:t>
            </a:r>
            <a:r>
              <a:rPr lang="en" sz="600">
                <a:solidFill>
                  <a:srgbClr val="D4D4D4"/>
                </a:solidFill>
                <a:highlight>
                  <a:srgbClr val="1E1E1E"/>
                </a:highlight>
                <a:latin typeface="Courier New"/>
                <a:ea typeface="Courier New"/>
                <a:cs typeface="Courier New"/>
                <a:sym typeface="Courier New"/>
              </a:rPr>
              <a:t> []Book</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json.</a:t>
            </a:r>
            <a:r>
              <a:rPr lang="en" sz="600">
                <a:solidFill>
                  <a:srgbClr val="DCDCAA"/>
                </a:solidFill>
                <a:highlight>
                  <a:srgbClr val="1E1E1E"/>
                </a:highlight>
                <a:latin typeface="Courier New"/>
                <a:ea typeface="Courier New"/>
                <a:cs typeface="Courier New"/>
                <a:sym typeface="Courier New"/>
              </a:rPr>
              <a:t>NewDecoder</a:t>
            </a:r>
            <a:r>
              <a:rPr lang="en" sz="600">
                <a:solidFill>
                  <a:srgbClr val="D4D4D4"/>
                </a:solidFill>
                <a:highlight>
                  <a:srgbClr val="1E1E1E"/>
                </a:highlight>
                <a:latin typeface="Courier New"/>
                <a:ea typeface="Courier New"/>
                <a:cs typeface="Courier New"/>
                <a:sym typeface="Courier New"/>
              </a:rPr>
              <a:t>(file).</a:t>
            </a:r>
            <a:r>
              <a:rPr lang="en" sz="600">
                <a:solidFill>
                  <a:srgbClr val="DCDCAA"/>
                </a:solidFill>
                <a:highlight>
                  <a:srgbClr val="1E1E1E"/>
                </a:highlight>
                <a:latin typeface="Courier New"/>
                <a:ea typeface="Courier New"/>
                <a:cs typeface="Courier New"/>
                <a:sym typeface="Courier New"/>
              </a:rPr>
              <a:t>Decode</a:t>
            </a:r>
            <a:r>
              <a:rPr lang="en" sz="600">
                <a:solidFill>
                  <a:srgbClr val="D4D4D4"/>
                </a:solidFill>
                <a:highlight>
                  <a:srgbClr val="1E1E1E"/>
                </a:highlight>
                <a:latin typeface="Courier New"/>
                <a:ea typeface="Courier New"/>
                <a:cs typeface="Courier New"/>
                <a:sym typeface="Courier New"/>
              </a:rPr>
              <a:t>(&amp;books)</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decode file into json"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 </a:t>
            </a:r>
            <a:r>
              <a:rPr lang="en" sz="600">
                <a:solidFill>
                  <a:srgbClr val="C586C0"/>
                </a:solidFill>
                <a:highlight>
                  <a:srgbClr val="1E1E1E"/>
                </a:highlight>
                <a:latin typeface="Courier New"/>
                <a:ea typeface="Courier New"/>
                <a:cs typeface="Courier New"/>
                <a:sym typeface="Courier New"/>
              </a:rPr>
              <a:t>range</a:t>
            </a:r>
            <a:r>
              <a:rPr lang="en" sz="600">
                <a:solidFill>
                  <a:srgbClr val="D4D4D4"/>
                </a:solidFill>
                <a:highlight>
                  <a:srgbClr val="1E1E1E"/>
                </a:highlight>
                <a:latin typeface="Courier New"/>
                <a:ea typeface="Courier New"/>
                <a:cs typeface="Courier New"/>
                <a:sym typeface="Courier New"/>
              </a:rPr>
              <a:t> books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(book.Title, </a:t>
            </a:r>
            <a:r>
              <a:rPr lang="en" sz="600">
                <a:solidFill>
                  <a:srgbClr val="CE9178"/>
                </a:solidFill>
                <a:highlight>
                  <a:srgbClr val="1E1E1E"/>
                </a:highlight>
                <a:latin typeface="Courier New"/>
                <a:ea typeface="Courier New"/>
                <a:cs typeface="Courier New"/>
                <a:sym typeface="Courier New"/>
              </a:rPr>
              <a:t>" "</a:t>
            </a:r>
            <a:r>
              <a:rPr lang="en" sz="600">
                <a:solidFill>
                  <a:srgbClr val="D4D4D4"/>
                </a:solidFill>
                <a:highlight>
                  <a:srgbClr val="1E1E1E"/>
                </a:highlight>
                <a:latin typeface="Courier New"/>
                <a:ea typeface="Courier New"/>
                <a:cs typeface="Courier New"/>
                <a:sym typeface="Courier New"/>
              </a:rPr>
              <a:t>, book.Author)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bookNewfile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os.</a:t>
            </a:r>
            <a:r>
              <a:rPr lang="en" sz="600">
                <a:solidFill>
                  <a:srgbClr val="DCDCAA"/>
                </a:solidFill>
                <a:highlight>
                  <a:srgbClr val="1E1E1E"/>
                </a:highlight>
                <a:latin typeface="Courier New"/>
                <a:ea typeface="Courier New"/>
                <a:cs typeface="Courier New"/>
                <a:sym typeface="Courier New"/>
              </a:rPr>
              <a:t>Create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"booksnew.json"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file.</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create file"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json.</a:t>
            </a:r>
            <a:r>
              <a:rPr lang="en" sz="600">
                <a:solidFill>
                  <a:srgbClr val="DCDCAA"/>
                </a:solidFill>
                <a:highlight>
                  <a:srgbClr val="1E1E1E"/>
                </a:highlight>
                <a:latin typeface="Courier New"/>
                <a:ea typeface="Courier New"/>
                <a:cs typeface="Courier New"/>
                <a:sym typeface="Courier New"/>
              </a:rPr>
              <a:t>NewEncoder</a:t>
            </a:r>
            <a:r>
              <a:rPr lang="en" sz="600">
                <a:solidFill>
                  <a:srgbClr val="D4D4D4"/>
                </a:solidFill>
                <a:highlight>
                  <a:srgbClr val="1E1E1E"/>
                </a:highlight>
                <a:latin typeface="Courier New"/>
                <a:ea typeface="Courier New"/>
                <a:cs typeface="Courier New"/>
                <a:sym typeface="Courier New"/>
              </a:rPr>
              <a:t>(bookNewfile).</a:t>
            </a:r>
            <a:r>
              <a:rPr lang="en" sz="600">
                <a:solidFill>
                  <a:srgbClr val="DCDCAA"/>
                </a:solidFill>
                <a:highlight>
                  <a:srgbClr val="1E1E1E"/>
                </a:highlight>
                <a:latin typeface="Courier New"/>
                <a:ea typeface="Courier New"/>
                <a:cs typeface="Courier New"/>
                <a:sym typeface="Courier New"/>
              </a:rPr>
              <a:t>Encode</a:t>
            </a:r>
            <a:r>
              <a:rPr lang="en" sz="600">
                <a:solidFill>
                  <a:srgbClr val="D4D4D4"/>
                </a:solidFill>
                <a:highlight>
                  <a:srgbClr val="1E1E1E"/>
                </a:highlight>
                <a:latin typeface="Courier New"/>
                <a:ea typeface="Courier New"/>
                <a:cs typeface="Courier New"/>
                <a:sym typeface="Courier New"/>
              </a:rPr>
              <a:t>(books)</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00">
              <a:solidFill>
                <a:srgbClr val="569CD6"/>
              </a:solidFill>
              <a:highlight>
                <a:srgbClr val="1E1E1E"/>
              </a:highlight>
              <a:latin typeface="Courier New"/>
              <a:ea typeface="Courier New"/>
              <a:cs typeface="Courier New"/>
              <a:sym typeface="Courier New"/>
            </a:endParaRPr>
          </a:p>
        </p:txBody>
      </p:sp>
      <p:sp>
        <p:nvSpPr>
          <p:cNvPr id="340" name="Google Shape;340;p51"/>
          <p:cNvSpPr txBox="1"/>
          <p:nvPr/>
        </p:nvSpPr>
        <p:spPr>
          <a:xfrm>
            <a:off x="150725" y="890425"/>
            <a:ext cx="4213200" cy="381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200">
                <a:solidFill>
                  <a:srgbClr val="232323"/>
                </a:solidFill>
              </a:rPr>
              <a:t>We can decode and encode JSON data from a file on disk or,Network connection etc,  actually we can decode from , any </a:t>
            </a:r>
            <a:r>
              <a:rPr lang="en" sz="1200">
                <a:solidFill>
                  <a:srgbClr val="232323"/>
                </a:solidFill>
                <a:highlight>
                  <a:srgbClr val="F5F2F0"/>
                </a:highlight>
              </a:rPr>
              <a:t>io.Reader</a:t>
            </a:r>
            <a:r>
              <a:rPr lang="en" sz="1200">
                <a:solidFill>
                  <a:srgbClr val="232323"/>
                </a:solidFill>
              </a:rPr>
              <a:t>.</a:t>
            </a:r>
            <a:endParaRPr sz="1200">
              <a:solidFill>
                <a:srgbClr val="23232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12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GO on Visual studio code - Step 3 </a:t>
            </a:r>
            <a:endParaRPr/>
          </a:p>
        </p:txBody>
      </p:sp>
      <p:sp>
        <p:nvSpPr>
          <p:cNvPr id="75" name="Google Shape;75;p16"/>
          <p:cNvSpPr txBox="1"/>
          <p:nvPr>
            <p:ph idx="1" type="body"/>
          </p:nvPr>
        </p:nvSpPr>
        <p:spPr>
          <a:xfrm>
            <a:off x="502675" y="872925"/>
            <a:ext cx="7616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92929"/>
                </a:solidFill>
                <a:highlight>
                  <a:srgbClr val="FFFFFF"/>
                </a:highlight>
                <a:latin typeface="Georgia"/>
                <a:ea typeface="Georgia"/>
                <a:cs typeface="Georgia"/>
                <a:sym typeface="Georgia"/>
              </a:rPr>
              <a:t>Select all the packages from the list and press enter</a:t>
            </a:r>
            <a:endParaRPr>
              <a:solidFill>
                <a:srgbClr val="292929"/>
              </a:solidFill>
              <a:highlight>
                <a:srgbClr val="FFFFFF"/>
              </a:highlight>
              <a:latin typeface="Georgia"/>
              <a:ea typeface="Georgia"/>
              <a:cs typeface="Georgia"/>
              <a:sym typeface="Georgia"/>
            </a:endParaRPr>
          </a:p>
        </p:txBody>
      </p:sp>
      <p:pic>
        <p:nvPicPr>
          <p:cNvPr id="76" name="Google Shape;76;p16"/>
          <p:cNvPicPr preferRelativeResize="0"/>
          <p:nvPr/>
        </p:nvPicPr>
        <p:blipFill>
          <a:blip r:embed="rId3">
            <a:alphaModFix/>
          </a:blip>
          <a:stretch>
            <a:fillRect/>
          </a:stretch>
        </p:blipFill>
        <p:spPr>
          <a:xfrm>
            <a:off x="502675" y="1445625"/>
            <a:ext cx="7425125" cy="3262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Json Marshaling and UnMarshaling</a:t>
            </a:r>
            <a:endParaRPr/>
          </a:p>
        </p:txBody>
      </p:sp>
      <p:sp>
        <p:nvSpPr>
          <p:cNvPr id="346" name="Google Shape;346;p52"/>
          <p:cNvSpPr txBox="1"/>
          <p:nvPr>
            <p:ph idx="1" type="body"/>
          </p:nvPr>
        </p:nvSpPr>
        <p:spPr>
          <a:xfrm>
            <a:off x="150725" y="923200"/>
            <a:ext cx="5370000" cy="406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Sometimes we need to control the format of the json data when ,marshaling and unmarshaling</a:t>
            </a:r>
            <a:endParaRPr/>
          </a:p>
          <a:p>
            <a:pPr indent="-342900" lvl="0" marL="457200" rtl="0" algn="l">
              <a:spcBef>
                <a:spcPts val="1000"/>
              </a:spcBef>
              <a:spcAft>
                <a:spcPts val="0"/>
              </a:spcAft>
              <a:buSzPts val="1800"/>
              <a:buChar char="●"/>
            </a:pPr>
            <a:r>
              <a:rPr lang="en"/>
              <a:t>For example what is we need to change the way time is formated</a:t>
            </a:r>
            <a:endParaRPr/>
          </a:p>
          <a:p>
            <a:pPr indent="-342900" lvl="0" marL="457200" rtl="0" algn="l">
              <a:spcBef>
                <a:spcPts val="1000"/>
              </a:spcBef>
              <a:spcAft>
                <a:spcPts val="1000"/>
              </a:spcAft>
              <a:buSzPts val="1800"/>
              <a:buChar char="●"/>
            </a:pPr>
            <a:r>
              <a:rPr lang="en"/>
              <a:t>We can control the marshaling and </a:t>
            </a:r>
            <a:r>
              <a:rPr lang="en"/>
              <a:t>unmarshaling</a:t>
            </a:r>
            <a:r>
              <a:rPr lang="en"/>
              <a:t> by implementing the json.Marshaler interface by the requested type</a:t>
            </a:r>
            <a:endParaRPr/>
          </a:p>
        </p:txBody>
      </p:sp>
      <p:sp>
        <p:nvSpPr>
          <p:cNvPr id="347" name="Google Shape;347;p52"/>
          <p:cNvSpPr txBox="1"/>
          <p:nvPr/>
        </p:nvSpPr>
        <p:spPr>
          <a:xfrm>
            <a:off x="5761550" y="891100"/>
            <a:ext cx="3268500" cy="4127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customTime</a:t>
            </a:r>
            <a:r>
              <a:rPr lang="en" sz="600">
                <a:solidFill>
                  <a:srgbClr val="D4D4D4"/>
                </a:solidFill>
                <a:highlight>
                  <a:srgbClr val="1E1E1E"/>
                </a:highlight>
                <a:latin typeface="Courier New"/>
                <a:ea typeface="Courier New"/>
                <a:cs typeface="Courier New"/>
                <a:sym typeface="Courier New"/>
              </a:rPr>
              <a:t> time.Time</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const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customFormatUnmarshal</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`"2006-01-02T15:04:05Z07:00"`</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const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customFormatMarshal</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`"Monday, 02-Jan-06 15:04:05 MST"`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//Book type</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`json:"title"`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Subtitle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`json:"subtitle"`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Author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`json:"author"`</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Published customTime </a:t>
            </a:r>
            <a:r>
              <a:rPr lang="en" sz="600">
                <a:solidFill>
                  <a:srgbClr val="CE9178"/>
                </a:solidFill>
                <a:highlight>
                  <a:srgbClr val="1E1E1E"/>
                </a:highlight>
                <a:latin typeface="Courier New"/>
                <a:ea typeface="Courier New"/>
                <a:cs typeface="Courier New"/>
                <a:sym typeface="Courier New"/>
              </a:rPr>
              <a:t>`json:"published"`</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(ct customTime) </a:t>
            </a:r>
            <a:r>
              <a:rPr lang="en" sz="600">
                <a:solidFill>
                  <a:srgbClr val="DCDCAA"/>
                </a:solidFill>
                <a:highlight>
                  <a:srgbClr val="1E1E1E"/>
                </a:highlight>
                <a:latin typeface="Courier New"/>
                <a:ea typeface="Courier New"/>
                <a:cs typeface="Courier New"/>
                <a:sym typeface="Courier New"/>
              </a:rPr>
              <a:t>MarshalJSON</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 time.</a:t>
            </a:r>
            <a:r>
              <a:rPr lang="en" sz="600">
                <a:solidFill>
                  <a:srgbClr val="DCDCAA"/>
                </a:solidFill>
                <a:highlight>
                  <a:srgbClr val="1E1E1E"/>
                </a:highlight>
                <a:latin typeface="Courier New"/>
                <a:ea typeface="Courier New"/>
                <a:cs typeface="Courier New"/>
                <a:sym typeface="Courier New"/>
              </a:rPr>
              <a:t>Time</a:t>
            </a:r>
            <a:r>
              <a:rPr lang="en" sz="600">
                <a:solidFill>
                  <a:srgbClr val="D4D4D4"/>
                </a:solidFill>
                <a:highlight>
                  <a:srgbClr val="1E1E1E"/>
                </a:highlight>
                <a:latin typeface="Courier New"/>
                <a:ea typeface="Courier New"/>
                <a:cs typeface="Courier New"/>
                <a:sym typeface="Courier New"/>
              </a:rPr>
              <a:t>(ct)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a:t>
            </a:r>
            <a:r>
              <a:rPr lang="en" sz="600">
                <a:solidFill>
                  <a:srgbClr val="D4D4D4"/>
                </a:solidFill>
                <a:highlight>
                  <a:srgbClr val="1E1E1E"/>
                </a:highlight>
                <a:latin typeface="Courier New"/>
                <a:ea typeface="Courier New"/>
                <a:cs typeface="Courier New"/>
                <a:sym typeface="Courier New"/>
              </a:rPr>
              <a:t> := t.</a:t>
            </a:r>
            <a:r>
              <a:rPr lang="en" sz="600">
                <a:solidFill>
                  <a:srgbClr val="DCDCAA"/>
                </a:solidFill>
                <a:highlight>
                  <a:srgbClr val="1E1E1E"/>
                </a:highlight>
                <a:latin typeface="Courier New"/>
                <a:ea typeface="Courier New"/>
                <a:cs typeface="Courier New"/>
                <a:sym typeface="Courier New"/>
              </a:rPr>
              <a:t>Format</a:t>
            </a:r>
            <a:r>
              <a:rPr lang="en" sz="600">
                <a:solidFill>
                  <a:srgbClr val="D4D4D4"/>
                </a:solidFill>
                <a:highlight>
                  <a:srgbClr val="1E1E1E"/>
                </a:highlight>
                <a:latin typeface="Courier New"/>
                <a:ea typeface="Courier New"/>
                <a:cs typeface="Courier New"/>
                <a:sym typeface="Courier New"/>
              </a:rPr>
              <a:t>(customFormatMarshal)</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(s),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(ct *customTime) </a:t>
            </a:r>
            <a:r>
              <a:rPr lang="en" sz="600">
                <a:solidFill>
                  <a:srgbClr val="DCDCAA"/>
                </a:solidFill>
                <a:highlight>
                  <a:srgbClr val="1E1E1E"/>
                </a:highlight>
                <a:latin typeface="Courier New"/>
                <a:ea typeface="Courier New"/>
                <a:cs typeface="Courier New"/>
                <a:sym typeface="Courier New"/>
              </a:rPr>
              <a:t>UnmarshalJSON</a:t>
            </a:r>
            <a:r>
              <a:rPr lang="en" sz="600">
                <a:solidFill>
                  <a:srgbClr val="D4D4D4"/>
                </a:solidFill>
                <a:highlight>
                  <a:srgbClr val="1E1E1E"/>
                </a:highlight>
                <a:latin typeface="Courier New"/>
                <a:ea typeface="Courier New"/>
                <a:cs typeface="Courier New"/>
                <a:sym typeface="Courier New"/>
              </a:rPr>
              <a:t>(d []</a:t>
            </a:r>
            <a:r>
              <a:rPr lang="en" sz="600">
                <a:solidFill>
                  <a:srgbClr val="4EC9B0"/>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time.</a:t>
            </a:r>
            <a:r>
              <a:rPr lang="en" sz="600">
                <a:solidFill>
                  <a:srgbClr val="DCDCAA"/>
                </a:solidFill>
                <a:highlight>
                  <a:srgbClr val="1E1E1E"/>
                </a:highlight>
                <a:latin typeface="Courier New"/>
                <a:ea typeface="Courier New"/>
                <a:cs typeface="Courier New"/>
                <a:sym typeface="Courier New"/>
              </a:rPr>
              <a:t>Parse</a:t>
            </a:r>
            <a:r>
              <a:rPr lang="en" sz="600">
                <a:solidFill>
                  <a:srgbClr val="D4D4D4"/>
                </a:solidFill>
                <a:highlight>
                  <a:srgbClr val="1E1E1E"/>
                </a:highlight>
                <a:latin typeface="Courier New"/>
                <a:ea typeface="Courier New"/>
                <a:cs typeface="Courier New"/>
                <a:sym typeface="Courier New"/>
              </a:rPr>
              <a:t>(customFormatUnmarshal,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customTime</a:t>
            </a:r>
            <a:r>
              <a:rPr lang="en" sz="600">
                <a:solidFill>
                  <a:srgbClr val="D4D4D4"/>
                </a:solidFill>
                <a:highlight>
                  <a:srgbClr val="1E1E1E"/>
                </a:highlight>
                <a:latin typeface="Courier New"/>
                <a:ea typeface="Courier New"/>
                <a:cs typeface="Courier New"/>
                <a:sym typeface="Courier New"/>
              </a:rPr>
              <a:t>(t)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150725" y="382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Controlling json serialization</a:t>
            </a:r>
            <a:endParaRPr/>
          </a:p>
        </p:txBody>
      </p:sp>
      <p:sp>
        <p:nvSpPr>
          <p:cNvPr id="353" name="Google Shape;353;p53"/>
          <p:cNvSpPr txBox="1"/>
          <p:nvPr>
            <p:ph idx="1" type="body"/>
          </p:nvPr>
        </p:nvSpPr>
        <p:spPr>
          <a:xfrm>
            <a:off x="150725" y="712350"/>
            <a:ext cx="8993400" cy="443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can hide specific fields from json structs by using a first lowercase letter in the field or tagging json field with the “-” letter for example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We can also omit fields when they are empty by tagging them as in the following example</a:t>
            </a:r>
            <a:endParaRPr/>
          </a:p>
        </p:txBody>
      </p:sp>
      <p:sp>
        <p:nvSpPr>
          <p:cNvPr id="354" name="Google Shape;354;p53"/>
          <p:cNvSpPr txBox="1"/>
          <p:nvPr/>
        </p:nvSpPr>
        <p:spPr>
          <a:xfrm>
            <a:off x="5363475" y="1456100"/>
            <a:ext cx="3421800" cy="1487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Book</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`json:"title"`</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Subtitle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`json:"subtitle"`</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Author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`json:"author"`</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Published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isbn      </a:t>
            </a:r>
            <a:r>
              <a:rPr lang="en" sz="900">
                <a:solidFill>
                  <a:srgbClr val="4EC9B0"/>
                </a:solidFill>
                <a:highlight>
                  <a:srgbClr val="1E1E1E"/>
                </a:highlight>
                <a:latin typeface="Courier New"/>
                <a:ea typeface="Courier New"/>
                <a:cs typeface="Courier New"/>
                <a:sym typeface="Courier New"/>
              </a:rPr>
              <a:t>string</a:t>
            </a:r>
            <a:endParaRPr sz="9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355" name="Google Shape;355;p53"/>
          <p:cNvSpPr txBox="1"/>
          <p:nvPr/>
        </p:nvSpPr>
        <p:spPr>
          <a:xfrm>
            <a:off x="5363475" y="3504575"/>
            <a:ext cx="3421800" cy="1487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Book</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`json:"title"`</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Subtitle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`json:"subtitle,omitempty"`</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Author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`json:"author"`</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Published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isbn      </a:t>
            </a:r>
            <a:r>
              <a:rPr lang="en" sz="900">
                <a:solidFill>
                  <a:srgbClr val="4EC9B0"/>
                </a:solidFill>
                <a:highlight>
                  <a:srgbClr val="1E1E1E"/>
                </a:highlight>
                <a:latin typeface="Courier New"/>
                <a:ea typeface="Courier New"/>
                <a:cs typeface="Courier New"/>
                <a:sym typeface="Courier New"/>
              </a:rPr>
              <a:t>string</a:t>
            </a:r>
            <a:endParaRPr sz="9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356" name="Google Shape;356;p53"/>
          <p:cNvSpPr/>
          <p:nvPr/>
        </p:nvSpPr>
        <p:spPr>
          <a:xfrm>
            <a:off x="5457775" y="3950500"/>
            <a:ext cx="3268500" cy="271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3"/>
          <p:cNvSpPr/>
          <p:nvPr/>
        </p:nvSpPr>
        <p:spPr>
          <a:xfrm>
            <a:off x="5439675" y="2336050"/>
            <a:ext cx="2430300" cy="461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method should we use for serializing json ?</a:t>
            </a:r>
            <a:endParaRPr/>
          </a:p>
        </p:txBody>
      </p:sp>
      <p:sp>
        <p:nvSpPr>
          <p:cNvPr id="363" name="Google Shape;363;p54"/>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729"/>
                </a:solidFill>
                <a:highlight>
                  <a:srgbClr val="FFFFFF"/>
                </a:highlight>
              </a:rPr>
              <a:t>The Simple rule is as follows:</a:t>
            </a:r>
            <a:endParaRPr>
              <a:solidFill>
                <a:srgbClr val="242729"/>
              </a:solidFill>
              <a:highlight>
                <a:srgbClr val="FFFFFF"/>
              </a:highlight>
            </a:endParaRPr>
          </a:p>
          <a:p>
            <a:pPr indent="0" lvl="0" marL="457200" rtl="0" algn="l">
              <a:spcBef>
                <a:spcPts val="0"/>
              </a:spcBef>
              <a:spcAft>
                <a:spcPts val="0"/>
              </a:spcAft>
              <a:buNone/>
            </a:pPr>
            <a:r>
              <a:t/>
            </a:r>
            <a:endParaRPr>
              <a:solidFill>
                <a:srgbClr val="242729"/>
              </a:solidFill>
              <a:highlight>
                <a:srgbClr val="FFFFFF"/>
              </a:highlight>
            </a:endParaRPr>
          </a:p>
          <a:p>
            <a:pPr indent="-342900" lvl="0" marL="749300" rtl="0" algn="l">
              <a:spcBef>
                <a:spcPts val="0"/>
              </a:spcBef>
              <a:spcAft>
                <a:spcPts val="0"/>
              </a:spcAft>
              <a:buClr>
                <a:srgbClr val="242729"/>
              </a:buClr>
              <a:buSzPts val="1800"/>
              <a:buChar char="●"/>
            </a:pPr>
            <a:r>
              <a:rPr lang="en">
                <a:solidFill>
                  <a:srgbClr val="242729"/>
                </a:solidFill>
                <a:highlight>
                  <a:srgbClr val="FFFFFF"/>
                </a:highlight>
              </a:rPr>
              <a:t>Use json.Decoder if your data is coming from an io.Reader stream, or you need to decode multiple values from a stream of data.</a:t>
            </a:r>
            <a:endParaRPr>
              <a:solidFill>
                <a:srgbClr val="242729"/>
              </a:solidFill>
              <a:highlight>
                <a:srgbClr val="FFFFFF"/>
              </a:highlight>
            </a:endParaRPr>
          </a:p>
          <a:p>
            <a:pPr indent="0" lvl="0" marL="457200" rtl="0" algn="l">
              <a:spcBef>
                <a:spcPts val="0"/>
              </a:spcBef>
              <a:spcAft>
                <a:spcPts val="0"/>
              </a:spcAft>
              <a:buNone/>
            </a:pPr>
            <a:r>
              <a:t/>
            </a:r>
            <a:endParaRPr>
              <a:solidFill>
                <a:srgbClr val="242729"/>
              </a:solidFill>
              <a:highlight>
                <a:srgbClr val="FFFFFF"/>
              </a:highlight>
            </a:endParaRPr>
          </a:p>
          <a:p>
            <a:pPr indent="-342900" lvl="0" marL="749300" rtl="0" algn="l">
              <a:spcBef>
                <a:spcPts val="0"/>
              </a:spcBef>
              <a:spcAft>
                <a:spcPts val="0"/>
              </a:spcAft>
              <a:buClr>
                <a:srgbClr val="242729"/>
              </a:buClr>
              <a:buSzPts val="1800"/>
              <a:buChar char="●"/>
            </a:pPr>
            <a:r>
              <a:rPr lang="en">
                <a:solidFill>
                  <a:srgbClr val="242729"/>
                </a:solidFill>
                <a:highlight>
                  <a:srgbClr val="FFFFFF"/>
                </a:highlight>
              </a:rPr>
              <a:t>Use json.Unmarshal if you already have the JSON data in memory.</a:t>
            </a:r>
            <a:endParaRPr>
              <a:solidFill>
                <a:srgbClr val="242729"/>
              </a:solidFill>
              <a:highlight>
                <a:srgbClr val="FFFFFF"/>
              </a:highlight>
            </a:endParaRPr>
          </a:p>
          <a:p>
            <a:pPr indent="0" lvl="0" marL="45720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Inroducing Http Request object</a:t>
            </a:r>
            <a:endParaRPr/>
          </a:p>
        </p:txBody>
      </p:sp>
      <p:sp>
        <p:nvSpPr>
          <p:cNvPr id="369" name="Google Shape;369;p55"/>
          <p:cNvSpPr txBox="1"/>
          <p:nvPr>
            <p:ph idx="1" type="body"/>
          </p:nvPr>
        </p:nvSpPr>
        <p:spPr>
          <a:xfrm>
            <a:off x="3048400" y="923200"/>
            <a:ext cx="6095700" cy="3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http requests has a method property usually describing the restful operation context</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The Headers is a map of strings that gives us access to the headers of the requests</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And the Body which is of type io.ReadCloser is the actual data </a:t>
            </a:r>
            <a:r>
              <a:rPr lang="en"/>
              <a:t>received</a:t>
            </a:r>
            <a:r>
              <a:rPr lang="en"/>
              <a:t> which could be  a json </a:t>
            </a:r>
            <a:r>
              <a:rPr lang="en"/>
              <a:t>formatted</a:t>
            </a:r>
            <a:r>
              <a:rPr lang="en"/>
              <a:t> data</a:t>
            </a:r>
            <a:endParaRPr/>
          </a:p>
        </p:txBody>
      </p:sp>
      <p:sp>
        <p:nvSpPr>
          <p:cNvPr id="370" name="Google Shape;370;p55"/>
          <p:cNvSpPr/>
          <p:nvPr/>
        </p:nvSpPr>
        <p:spPr>
          <a:xfrm>
            <a:off x="240950" y="1037075"/>
            <a:ext cx="2671200" cy="6285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371" name="Google Shape;371;p55"/>
          <p:cNvSpPr/>
          <p:nvPr/>
        </p:nvSpPr>
        <p:spPr>
          <a:xfrm>
            <a:off x="240950" y="3368400"/>
            <a:ext cx="2671200" cy="6285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Body</a:t>
            </a:r>
            <a:endParaRPr/>
          </a:p>
        </p:txBody>
      </p:sp>
      <p:sp>
        <p:nvSpPr>
          <p:cNvPr id="372" name="Google Shape;372;p55"/>
          <p:cNvSpPr/>
          <p:nvPr/>
        </p:nvSpPr>
        <p:spPr>
          <a:xfrm>
            <a:off x="240950" y="2239400"/>
            <a:ext cx="2671200" cy="6285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Headers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6"/>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Http Requests</a:t>
            </a:r>
            <a:endParaRPr/>
          </a:p>
        </p:txBody>
      </p:sp>
      <p:sp>
        <p:nvSpPr>
          <p:cNvPr id="378" name="Google Shape;378;p56"/>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ServerMux just match a url pattern to a handler </a:t>
            </a:r>
            <a:endParaRPr/>
          </a:p>
          <a:p>
            <a:pPr indent="-342900" lvl="0" marL="457200" rtl="0" algn="l">
              <a:spcBef>
                <a:spcPts val="1000"/>
              </a:spcBef>
              <a:spcAft>
                <a:spcPts val="0"/>
              </a:spcAft>
              <a:buSzPts val="1800"/>
              <a:buChar char="●"/>
            </a:pPr>
            <a:r>
              <a:rPr lang="en"/>
              <a:t>We could have one handler handling all the CRUD operations for a specific Entity</a:t>
            </a:r>
            <a:endParaRPr/>
          </a:p>
          <a:p>
            <a:pPr indent="-342900" lvl="0" marL="457200" rtl="0" algn="l">
              <a:spcBef>
                <a:spcPts val="1000"/>
              </a:spcBef>
              <a:spcAft>
                <a:spcPts val="0"/>
              </a:spcAft>
              <a:buSzPts val="1800"/>
              <a:buChar char="●"/>
            </a:pPr>
            <a:r>
              <a:rPr lang="en"/>
              <a:t>When the client sends a request , we are responsible to handle it based on the parameters sent</a:t>
            </a:r>
            <a:endParaRPr/>
          </a:p>
          <a:p>
            <a:pPr indent="-342900" lvl="0" marL="457200" rtl="0" algn="l">
              <a:spcBef>
                <a:spcPts val="1000"/>
              </a:spcBef>
              <a:spcAft>
                <a:spcPts val="0"/>
              </a:spcAft>
              <a:buSzPts val="1800"/>
              <a:buChar char="●"/>
            </a:pPr>
            <a:r>
              <a:rPr lang="en"/>
              <a:t>Please note that we need to extract the parameters passed in the url to be able to respond </a:t>
            </a:r>
            <a:r>
              <a:rPr lang="en"/>
              <a:t>correctly</a:t>
            </a:r>
            <a:r>
              <a:rPr lang="en"/>
              <a:t>, for example, for books/123 we will have to extract the “123” as the id of the book, and combined with request.HttpMethod take the right action</a:t>
            </a:r>
            <a:endParaRPr/>
          </a:p>
          <a:p>
            <a:pPr indent="0" lvl="0" marL="457200" rtl="0" algn="l">
              <a:spcBef>
                <a:spcPts val="1000"/>
              </a:spcBef>
              <a:spcAft>
                <a:spcPts val="0"/>
              </a:spcAft>
              <a:buNone/>
            </a:pPr>
            <a:r>
              <a:t/>
            </a:r>
            <a:endParaRPr i="1"/>
          </a:p>
          <a:p>
            <a:pPr indent="0" lvl="0" marL="457200" rtl="0" algn="l">
              <a:spcBef>
                <a:spcPts val="1000"/>
              </a:spcBef>
              <a:spcAft>
                <a:spcPts val="0"/>
              </a:spcAft>
              <a:buNone/>
            </a:pPr>
            <a:r>
              <a:rPr i="1" lang="en"/>
              <a:t>Lets see a simple </a:t>
            </a:r>
            <a:r>
              <a:rPr i="1" lang="en"/>
              <a:t>restful</a:t>
            </a:r>
            <a:r>
              <a:rPr i="1" lang="en"/>
              <a:t> service to handles books ...</a:t>
            </a:r>
            <a:endParaRPr i="1"/>
          </a:p>
          <a:p>
            <a:pPr indent="0" lvl="0" marL="0" rtl="0" algn="l">
              <a:spcBef>
                <a:spcPts val="1000"/>
              </a:spcBef>
              <a:spcAft>
                <a:spcPts val="10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MiddleWare</a:t>
            </a:r>
            <a:endParaRPr/>
          </a:p>
        </p:txBody>
      </p:sp>
      <p:sp>
        <p:nvSpPr>
          <p:cNvPr id="384" name="Google Shape;384;p57"/>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Occasionally</a:t>
            </a:r>
            <a:r>
              <a:rPr lang="en"/>
              <a:t> we need to add code that is intended for every incoming requests</a:t>
            </a:r>
            <a:endParaRPr/>
          </a:p>
          <a:p>
            <a:pPr indent="-342900" lvl="0" marL="457200" rtl="0" algn="l">
              <a:spcBef>
                <a:spcPts val="1000"/>
              </a:spcBef>
              <a:spcAft>
                <a:spcPts val="0"/>
              </a:spcAft>
              <a:buSzPts val="1800"/>
              <a:buChar char="●"/>
            </a:pPr>
            <a:r>
              <a:rPr lang="en"/>
              <a:t>This code is not </a:t>
            </a:r>
            <a:r>
              <a:rPr lang="en"/>
              <a:t>necessary</a:t>
            </a:r>
            <a:r>
              <a:rPr lang="en"/>
              <a:t> tied to the logic in our application but serve as a more general code that is intended to reduce duplication and can help us with the following</a:t>
            </a:r>
            <a:endParaRPr/>
          </a:p>
          <a:p>
            <a:pPr indent="-342900" lvl="0" marL="457200" rtl="0" algn="l">
              <a:spcBef>
                <a:spcPts val="1000"/>
              </a:spcBef>
              <a:spcAft>
                <a:spcPts val="0"/>
              </a:spcAft>
              <a:buSzPts val="1800"/>
              <a:buChar char="●"/>
            </a:pPr>
            <a:r>
              <a:rPr lang="en"/>
              <a:t>For example , check for user </a:t>
            </a:r>
            <a:r>
              <a:rPr lang="en"/>
              <a:t>authentication</a:t>
            </a:r>
            <a:r>
              <a:rPr lang="en"/>
              <a:t>, and access control ,add logging information for the requests, load user profile information  etc…</a:t>
            </a:r>
            <a:endParaRPr/>
          </a:p>
          <a:p>
            <a:pPr indent="-342900" lvl="0" marL="457200" rtl="0" algn="l">
              <a:spcBef>
                <a:spcPts val="1000"/>
              </a:spcBef>
              <a:spcAft>
                <a:spcPts val="0"/>
              </a:spcAft>
              <a:buSzPts val="1800"/>
              <a:buChar char="●"/>
            </a:pPr>
            <a:r>
              <a:rPr lang="en"/>
              <a:t>In Middleware we can execute functionality before or after the http handler are called</a:t>
            </a:r>
            <a:endParaRPr/>
          </a:p>
          <a:p>
            <a:pPr indent="0" lvl="0" marL="0" rtl="0" algn="l">
              <a:spcBef>
                <a:spcPts val="1000"/>
              </a:spcBef>
              <a:spcAft>
                <a:spcPts val="10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examining the http.HandlerFunc</a:t>
            </a:r>
            <a:endParaRPr/>
          </a:p>
        </p:txBody>
      </p:sp>
      <p:sp>
        <p:nvSpPr>
          <p:cNvPr id="390" name="Google Shape;390;p58"/>
          <p:cNvSpPr txBox="1"/>
          <p:nvPr>
            <p:ph idx="1" type="body"/>
          </p:nvPr>
        </p:nvSpPr>
        <p:spPr>
          <a:xfrm>
            <a:off x="150725" y="923200"/>
            <a:ext cx="8993400" cy="405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The http.HandlerFunc is a function type :</a:t>
            </a:r>
            <a:endParaRPr/>
          </a:p>
          <a:p>
            <a:pPr indent="0" lvl="0" marL="0" rtl="0" algn="l">
              <a:lnSpc>
                <a:spcPct val="10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(ResponseWriter, *Request)</a:t>
            </a:r>
            <a:endParaRPr sz="9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t>it</a:t>
            </a:r>
            <a:r>
              <a:rPr lang="en"/>
              <a:t> implements the interface HttpHandler</a:t>
            </a:r>
            <a:endParaRPr/>
          </a:p>
          <a:p>
            <a:pPr indent="0" lvl="0" marL="0" rtl="0" algn="l">
              <a:lnSpc>
                <a:spcPct val="10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(f HandlerFunc) </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(w ResponseWriter, r *Request)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f</a:t>
            </a:r>
            <a:r>
              <a:rPr lang="en" sz="900">
                <a:solidFill>
                  <a:srgbClr val="D4D4D4"/>
                </a:solidFill>
                <a:highlight>
                  <a:srgbClr val="1E1E1E"/>
                </a:highlight>
                <a:latin typeface="Courier New"/>
                <a:ea typeface="Courier New"/>
                <a:cs typeface="Courier New"/>
                <a:sym typeface="Courier New"/>
              </a:rPr>
              <a:t>(w, 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We can use this type as an http.HttpHandler adapter , this will allow us to use functions as handlers, by having those functions be of type HttpHandler</a:t>
            </a:r>
            <a:endParaRPr/>
          </a:p>
          <a:p>
            <a:pPr indent="0" lvl="0" marL="0" rtl="0" algn="l">
              <a:lnSpc>
                <a:spcPct val="10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http.</a:t>
            </a:r>
            <a:r>
              <a:rPr lang="en" sz="900">
                <a:solidFill>
                  <a:srgbClr val="DCDCAA"/>
                </a:solidFill>
                <a:highlight>
                  <a:srgbClr val="1E1E1E"/>
                </a:highlight>
                <a:latin typeface="Courier New"/>
                <a:ea typeface="Courier New"/>
                <a:cs typeface="Courier New"/>
                <a:sym typeface="Courier New"/>
              </a:rPr>
              <a:t>Handle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(handleBook))</a:t>
            </a:r>
            <a:endParaRPr sz="90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
              <a:t>This happens due to the type conversion in the go language, we do a type conversion to the handleBook that has the same signature of HandlerFunc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type="title"/>
          </p:nvPr>
        </p:nvSpPr>
        <p:spPr>
          <a:xfrm>
            <a:off x="66250" y="59175"/>
            <a:ext cx="3987600" cy="5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Middleware example</a:t>
            </a:r>
            <a:endParaRPr/>
          </a:p>
        </p:txBody>
      </p:sp>
      <p:sp>
        <p:nvSpPr>
          <p:cNvPr id="396" name="Google Shape;396;p59"/>
          <p:cNvSpPr txBox="1"/>
          <p:nvPr/>
        </p:nvSpPr>
        <p:spPr>
          <a:xfrm>
            <a:off x="4248250" y="101400"/>
            <a:ext cx="4822500" cy="4940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myMiddleware</a:t>
            </a:r>
            <a:r>
              <a:rPr lang="en" sz="900">
                <a:solidFill>
                  <a:srgbClr val="D4D4D4"/>
                </a:solidFill>
                <a:highlight>
                  <a:srgbClr val="1E1E1E"/>
                </a:highlight>
                <a:latin typeface="Courier New"/>
                <a:ea typeface="Courier New"/>
                <a:cs typeface="Courier New"/>
                <a:sym typeface="Courier New"/>
              </a:rPr>
              <a:t>(handler http.Handler) http.Handler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return</a:t>
            </a: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(rs http.ResponseWriter,</a:t>
            </a:r>
            <a:endParaRPr sz="900">
              <a:solidFill>
                <a:srgbClr val="D4D4D4"/>
              </a:solidFill>
              <a:highlight>
                <a:srgbClr val="1E1E1E"/>
              </a:highlight>
              <a:latin typeface="Courier New"/>
              <a:ea typeface="Courier New"/>
              <a:cs typeface="Courier New"/>
              <a:sym typeface="Courier New"/>
            </a:endParaRPr>
          </a:p>
          <a:p>
            <a:pPr indent="457200" lvl="0" marL="228600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rq *http.Request)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"called before"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handler.</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(rs, rq)</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"called after"</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booksHandler</a:t>
            </a:r>
            <a:r>
              <a:rPr lang="en" sz="900">
                <a:solidFill>
                  <a:srgbClr val="D4D4D4"/>
                </a:solidFill>
                <a:highlight>
                  <a:srgbClr val="1E1E1E"/>
                </a:highlight>
                <a:latin typeface="Courier New"/>
                <a:ea typeface="Courier New"/>
                <a:cs typeface="Courier New"/>
                <a:sym typeface="Courier New"/>
              </a:rPr>
              <a:t> := http.</a:t>
            </a:r>
            <a:r>
              <a:rPr lang="en" sz="900">
                <a:solidFill>
                  <a:srgbClr val="DCDCAA"/>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(handleBooks)</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myMiddleware</a:t>
            </a:r>
            <a:r>
              <a:rPr lang="en" sz="900">
                <a:solidFill>
                  <a:srgbClr val="D4D4D4"/>
                </a:solidFill>
                <a:highlight>
                  <a:srgbClr val="1E1E1E"/>
                </a:highlight>
                <a:latin typeface="Courier New"/>
                <a:ea typeface="Courier New"/>
                <a:cs typeface="Courier New"/>
                <a:sym typeface="Courier New"/>
              </a:rPr>
              <a:t>(booksHandler))</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HandleFunc</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handleBook)</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err</a:t>
            </a:r>
            <a:r>
              <a:rPr lang="en" sz="900">
                <a:solidFill>
                  <a:srgbClr val="D4D4D4"/>
                </a:solidFill>
                <a:highlight>
                  <a:srgbClr val="1E1E1E"/>
                </a:highlight>
                <a:latin typeface="Courier New"/>
                <a:ea typeface="Courier New"/>
                <a:cs typeface="Courier New"/>
                <a:sym typeface="Courier New"/>
              </a:rPr>
              <a:t> :=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err !=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log.</a:t>
            </a:r>
            <a:r>
              <a:rPr lang="en" sz="900">
                <a:solidFill>
                  <a:srgbClr val="DCDCAA"/>
                </a:solidFill>
                <a:highlight>
                  <a:srgbClr val="1E1E1E"/>
                </a:highlight>
                <a:latin typeface="Courier New"/>
                <a:ea typeface="Courier New"/>
                <a:cs typeface="Courier New"/>
                <a:sym typeface="Courier New"/>
              </a:rPr>
              <a:t>Fatalf</a:t>
            </a:r>
            <a:r>
              <a:rPr lang="en" sz="900">
                <a:solidFill>
                  <a:srgbClr val="D4D4D4"/>
                </a:solidFill>
                <a:highlight>
                  <a:srgbClr val="1E1E1E"/>
                </a:highlight>
                <a:latin typeface="Courier New"/>
                <a:ea typeface="Courier New"/>
                <a:cs typeface="Courier New"/>
                <a:sym typeface="Courier New"/>
              </a:rPr>
              <a:t>(err.</a:t>
            </a:r>
            <a:r>
              <a:rPr lang="en" sz="900">
                <a:solidFill>
                  <a:srgbClr val="DCDCAA"/>
                </a:solidFill>
                <a:highlight>
                  <a:srgbClr val="1E1E1E"/>
                </a:highlight>
                <a:latin typeface="Courier New"/>
                <a:ea typeface="Courier New"/>
                <a:cs typeface="Courier New"/>
                <a:sym typeface="Courier New"/>
              </a:rPr>
              <a:t>Error</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
        <p:nvSpPr>
          <p:cNvPr id="397" name="Google Shape;397;p59"/>
          <p:cNvSpPr txBox="1"/>
          <p:nvPr/>
        </p:nvSpPr>
        <p:spPr>
          <a:xfrm>
            <a:off x="150725" y="650400"/>
            <a:ext cx="3987600" cy="434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In the following example We have myMiddleware function that takes httphandler and returns httphandler</a:t>
            </a:r>
            <a:endParaRPr/>
          </a:p>
          <a:p>
            <a:pPr indent="0" lvl="0" marL="457200" rtl="0" algn="l">
              <a:spcBef>
                <a:spcPts val="0"/>
              </a:spcBef>
              <a:spcAft>
                <a:spcPts val="0"/>
              </a:spcAft>
              <a:buNone/>
            </a:pPr>
            <a:r>
              <a:rPr lang="en">
                <a:solidFill>
                  <a:schemeClr val="dk1"/>
                </a:solidFill>
              </a:rPr>
              <a:t>it basically wrapps the handler passed in</a:t>
            </a:r>
            <a:endParaRPr>
              <a:solidFill>
                <a:schemeClr val="dk1"/>
              </a:solidFill>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The </a:t>
            </a:r>
            <a:r>
              <a:rPr lang="en"/>
              <a:t>returned</a:t>
            </a:r>
            <a:r>
              <a:rPr lang="en"/>
              <a:t> function is converted to a handler (happens automatically by using the http.HandleFunc), </a:t>
            </a:r>
            <a:endParaRPr/>
          </a:p>
          <a:p>
            <a:pPr indent="-317500" lvl="0" marL="457200" rtl="0" algn="l">
              <a:spcBef>
                <a:spcPts val="0"/>
              </a:spcBef>
              <a:spcAft>
                <a:spcPts val="0"/>
              </a:spcAft>
              <a:buSzPts val="1400"/>
              <a:buAutoNum type="arabicPeriod"/>
            </a:pPr>
            <a:r>
              <a:rPr lang="en"/>
              <a:t>Inside the function implementation we call the ServeHttp method which is the one invoking the middleware chain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Remember that The implementation of the http.HandlerFunc calls the actual function </a:t>
            </a:r>
            <a:endParaRPr/>
          </a:p>
          <a:p>
            <a:pPr indent="0" lvl="0" marL="457200" rtl="0" algn="l">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(f HandlerFunc) </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(w ResponseWriter, r *Request) {</a:t>
            </a:r>
            <a:endParaRPr sz="900">
              <a:solidFill>
                <a:srgbClr val="D4D4D4"/>
              </a:solidFill>
              <a:highlight>
                <a:srgbClr val="1E1E1E"/>
              </a:highlight>
              <a:latin typeface="Courier New"/>
              <a:ea typeface="Courier New"/>
              <a:cs typeface="Courier New"/>
              <a:sym typeface="Courier New"/>
            </a:endParaRPr>
          </a:p>
          <a:p>
            <a:pPr indent="0" lvl="0" marL="457200" rtl="0" algn="l">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f</a:t>
            </a:r>
            <a:r>
              <a:rPr lang="en" sz="900">
                <a:solidFill>
                  <a:srgbClr val="D4D4D4"/>
                </a:solidFill>
                <a:highlight>
                  <a:srgbClr val="1E1E1E"/>
                </a:highlight>
                <a:latin typeface="Courier New"/>
                <a:ea typeface="Courier New"/>
                <a:cs typeface="Courier New"/>
                <a:sym typeface="Courier New"/>
              </a:rPr>
              <a:t>(w, r) }</a:t>
            </a:r>
            <a:endParaRPr sz="900">
              <a:solidFill>
                <a:srgbClr val="D4D4D4"/>
              </a:solidFill>
              <a:highlight>
                <a:srgbClr val="1E1E1E"/>
              </a:highlight>
              <a:latin typeface="Courier New"/>
              <a:ea typeface="Courier New"/>
              <a:cs typeface="Courier New"/>
              <a:sym typeface="Courier New"/>
            </a:endParaRPr>
          </a:p>
          <a:p>
            <a:pPr indent="0" lvl="0" marL="457200" rtl="0" algn="l">
              <a:spcBef>
                <a:spcPts val="0"/>
              </a:spcBef>
              <a:spcAft>
                <a:spcPts val="0"/>
              </a:spcAft>
              <a:buNone/>
            </a:pPr>
            <a:r>
              <a:t/>
            </a:r>
            <a:endParaRPr/>
          </a:p>
        </p:txBody>
      </p:sp>
      <p:sp>
        <p:nvSpPr>
          <p:cNvPr id="398" name="Google Shape;398;p59"/>
          <p:cNvSpPr/>
          <p:nvPr/>
        </p:nvSpPr>
        <p:spPr>
          <a:xfrm>
            <a:off x="759925" y="3952629"/>
            <a:ext cx="785400" cy="16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you saw before ,we pass to the http.ListenAndServe nill as a third parameter which is the default ServerMux </a:t>
            </a:r>
            <a:endParaRPr/>
          </a:p>
          <a:p>
            <a:pPr indent="-342900" lvl="0" marL="457200" rtl="0" algn="l">
              <a:spcBef>
                <a:spcPts val="1000"/>
              </a:spcBef>
              <a:spcAft>
                <a:spcPts val="0"/>
              </a:spcAft>
              <a:buSzPts val="1800"/>
              <a:buChar char="●"/>
            </a:pPr>
            <a:r>
              <a:rPr lang="en"/>
              <a:t>The default ServerMux leaves us the responsibility of parsing the url parameters, and  checking the Request method in the handlers </a:t>
            </a:r>
            <a:endParaRPr/>
          </a:p>
          <a:p>
            <a:pPr indent="-342900" lvl="0" marL="457200" rtl="0" algn="l">
              <a:spcBef>
                <a:spcPts val="1000"/>
              </a:spcBef>
              <a:spcAft>
                <a:spcPts val="0"/>
              </a:spcAft>
              <a:buSzPts val="1800"/>
              <a:buChar char="●"/>
            </a:pPr>
            <a:r>
              <a:rPr lang="en"/>
              <a:t>We need to find a better way to save us the boilerplate code for each new service</a:t>
            </a:r>
            <a:endParaRPr/>
          </a:p>
          <a:p>
            <a:pPr indent="0" lvl="0" marL="0" rtl="0" algn="l">
              <a:spcBef>
                <a:spcPts val="1000"/>
              </a:spcBef>
              <a:spcAft>
                <a:spcPts val="1000"/>
              </a:spcAft>
              <a:buNone/>
            </a:pPr>
            <a:r>
              <a:t/>
            </a:r>
            <a:endParaRPr/>
          </a:p>
        </p:txBody>
      </p:sp>
      <p:sp>
        <p:nvSpPr>
          <p:cNvPr id="404" name="Google Shape;404;p60"/>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Default ServerMux , not the easiest way...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1"/>
          <p:cNvSpPr txBox="1"/>
          <p:nvPr>
            <p:ph idx="1" type="body"/>
          </p:nvPr>
        </p:nvSpPr>
        <p:spPr>
          <a:xfrm>
            <a:off x="75300" y="646950"/>
            <a:ext cx="8993400" cy="364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It implements the </a:t>
            </a:r>
            <a:r>
              <a:rPr lang="en" sz="1000">
                <a:solidFill>
                  <a:srgbClr val="24292E"/>
                </a:solidFill>
                <a:highlight>
                  <a:srgbClr val="FFFFFF"/>
                </a:highlight>
                <a:latin typeface="Courier New"/>
                <a:ea typeface="Courier New"/>
                <a:cs typeface="Courier New"/>
                <a:sym typeface="Courier New"/>
              </a:rPr>
              <a:t>http.Handler</a:t>
            </a:r>
            <a:r>
              <a:rPr lang="en" sz="1200">
                <a:solidFill>
                  <a:srgbClr val="24292E"/>
                </a:solidFill>
                <a:highlight>
                  <a:srgbClr val="FFFFFF"/>
                </a:highlight>
              </a:rPr>
              <a:t> interface so it is compatible with the standard </a:t>
            </a:r>
            <a:r>
              <a:rPr lang="en" sz="1000">
                <a:solidFill>
                  <a:srgbClr val="24292E"/>
                </a:solidFill>
                <a:highlight>
                  <a:srgbClr val="FFFFFF"/>
                </a:highlight>
                <a:latin typeface="Courier New"/>
                <a:ea typeface="Courier New"/>
                <a:cs typeface="Courier New"/>
                <a:sym typeface="Courier New"/>
              </a:rPr>
              <a:t>http.ServeMux</a:t>
            </a:r>
            <a:r>
              <a:rPr lang="en" sz="1200">
                <a:solidFill>
                  <a:srgbClr val="24292E"/>
                </a:solidFill>
                <a:highlight>
                  <a:srgbClr val="FFFFFF"/>
                </a:highlight>
              </a:rPr>
              <a:t>.</a:t>
            </a:r>
            <a:endParaRPr sz="1200">
              <a:solidFill>
                <a:srgbClr val="24292E"/>
              </a:solidFill>
              <a:highlight>
                <a:srgbClr val="FFFFFF"/>
              </a:highlight>
            </a:endParaRPr>
          </a:p>
          <a:p>
            <a:pPr indent="0" lvl="0" marL="457200" rtl="0" algn="l">
              <a:spcBef>
                <a:spcPts val="0"/>
              </a:spcBef>
              <a:spcAft>
                <a:spcPts val="0"/>
              </a:spcAft>
              <a:buNone/>
            </a:pPr>
            <a:r>
              <a:rPr lang="en" sz="1000">
                <a:solidFill>
                  <a:srgbClr val="D73A49"/>
                </a:solidFill>
                <a:highlight>
                  <a:srgbClr val="F6F8FA"/>
                </a:highlight>
                <a:latin typeface="Courier New"/>
                <a:ea typeface="Courier New"/>
                <a:cs typeface="Courier New"/>
                <a:sym typeface="Courier New"/>
              </a:rPr>
              <a:t>func</a:t>
            </a:r>
            <a:r>
              <a:rPr lang="en" sz="1000">
                <a:solidFill>
                  <a:srgbClr val="24292E"/>
                </a:solidFill>
                <a:highlight>
                  <a:srgbClr val="F6F8FA"/>
                </a:highlight>
                <a:latin typeface="Courier New"/>
                <a:ea typeface="Courier New"/>
                <a:cs typeface="Courier New"/>
                <a:sym typeface="Courier New"/>
              </a:rPr>
              <a:t> </a:t>
            </a:r>
            <a:r>
              <a:rPr lang="en" sz="1000">
                <a:solidFill>
                  <a:srgbClr val="6F42C1"/>
                </a:solidFill>
                <a:highlight>
                  <a:srgbClr val="F6F8FA"/>
                </a:highlight>
                <a:latin typeface="Courier New"/>
                <a:ea typeface="Courier New"/>
                <a:cs typeface="Courier New"/>
                <a:sym typeface="Courier New"/>
              </a:rPr>
              <a:t>main</a:t>
            </a:r>
            <a:r>
              <a:rPr lang="en" sz="1000">
                <a:solidFill>
                  <a:srgbClr val="24292E"/>
                </a:solidFill>
                <a:highlight>
                  <a:srgbClr val="F6F8FA"/>
                </a:highlight>
                <a:latin typeface="Courier New"/>
                <a:ea typeface="Courier New"/>
                <a:cs typeface="Courier New"/>
                <a:sym typeface="Courier New"/>
              </a:rPr>
              <a:t>() {</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r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mux.</a:t>
            </a:r>
            <a:r>
              <a:rPr lang="en" sz="1000">
                <a:solidFill>
                  <a:srgbClr val="6F42C1"/>
                </a:solidFill>
                <a:highlight>
                  <a:srgbClr val="F6F8FA"/>
                </a:highlight>
                <a:latin typeface="Courier New"/>
                <a:ea typeface="Courier New"/>
                <a:cs typeface="Courier New"/>
                <a:sym typeface="Courier New"/>
              </a:rPr>
              <a:t>NewRouter</a:t>
            </a: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r.</a:t>
            </a:r>
            <a:r>
              <a:rPr lang="en" sz="1000">
                <a:solidFill>
                  <a:srgbClr val="6F42C1"/>
                </a:solidFill>
                <a:highlight>
                  <a:srgbClr val="F6F8FA"/>
                </a:highlight>
                <a:latin typeface="Courier New"/>
                <a:ea typeface="Courier New"/>
                <a:cs typeface="Courier New"/>
                <a:sym typeface="Courier New"/>
              </a:rPr>
              <a:t>HandleFunc</a:t>
            </a:r>
            <a:r>
              <a:rPr lang="en" sz="1000">
                <a:solidFill>
                  <a:srgbClr val="24292E"/>
                </a:solidFill>
                <a:highlight>
                  <a:srgbClr val="F6F8FA"/>
                </a:highlight>
                <a:latin typeface="Courier New"/>
                <a:ea typeface="Courier New"/>
                <a:cs typeface="Courier New"/>
                <a:sym typeface="Courier New"/>
              </a:rPr>
              <a:t>(</a:t>
            </a:r>
            <a:r>
              <a:rPr lang="en" sz="1000">
                <a:solidFill>
                  <a:srgbClr val="032F62"/>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HomeHandler)</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r.</a:t>
            </a:r>
            <a:r>
              <a:rPr lang="en" sz="1000">
                <a:solidFill>
                  <a:srgbClr val="6F42C1"/>
                </a:solidFill>
                <a:highlight>
                  <a:srgbClr val="F6F8FA"/>
                </a:highlight>
                <a:latin typeface="Courier New"/>
                <a:ea typeface="Courier New"/>
                <a:cs typeface="Courier New"/>
                <a:sym typeface="Courier New"/>
              </a:rPr>
              <a:t>HandleFunc</a:t>
            </a:r>
            <a:r>
              <a:rPr lang="en" sz="1000">
                <a:solidFill>
                  <a:srgbClr val="24292E"/>
                </a:solidFill>
                <a:highlight>
                  <a:srgbClr val="F6F8FA"/>
                </a:highlight>
                <a:latin typeface="Courier New"/>
                <a:ea typeface="Courier New"/>
                <a:cs typeface="Courier New"/>
                <a:sym typeface="Courier New"/>
              </a:rPr>
              <a:t>(</a:t>
            </a:r>
            <a:r>
              <a:rPr lang="en" sz="1000">
                <a:solidFill>
                  <a:srgbClr val="032F62"/>
                </a:solidFill>
                <a:highlight>
                  <a:srgbClr val="F6F8FA"/>
                </a:highlight>
                <a:latin typeface="Courier New"/>
                <a:ea typeface="Courier New"/>
                <a:cs typeface="Courier New"/>
                <a:sym typeface="Courier New"/>
              </a:rPr>
              <a:t>"/products"</a:t>
            </a:r>
            <a:r>
              <a:rPr lang="en" sz="1000">
                <a:solidFill>
                  <a:srgbClr val="24292E"/>
                </a:solidFill>
                <a:highlight>
                  <a:srgbClr val="F6F8FA"/>
                </a:highlight>
                <a:latin typeface="Courier New"/>
                <a:ea typeface="Courier New"/>
                <a:cs typeface="Courier New"/>
                <a:sym typeface="Courier New"/>
              </a:rPr>
              <a:t>, ProductsHandler)</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r.</a:t>
            </a:r>
            <a:r>
              <a:rPr lang="en" sz="1000">
                <a:solidFill>
                  <a:srgbClr val="6F42C1"/>
                </a:solidFill>
                <a:highlight>
                  <a:srgbClr val="F6F8FA"/>
                </a:highlight>
                <a:latin typeface="Courier New"/>
                <a:ea typeface="Courier New"/>
                <a:cs typeface="Courier New"/>
                <a:sym typeface="Courier New"/>
              </a:rPr>
              <a:t>HandleFunc</a:t>
            </a:r>
            <a:r>
              <a:rPr lang="en" sz="1000">
                <a:solidFill>
                  <a:srgbClr val="24292E"/>
                </a:solidFill>
                <a:highlight>
                  <a:srgbClr val="F6F8FA"/>
                </a:highlight>
                <a:latin typeface="Courier New"/>
                <a:ea typeface="Courier New"/>
                <a:cs typeface="Courier New"/>
                <a:sym typeface="Courier New"/>
              </a:rPr>
              <a:t>(</a:t>
            </a:r>
            <a:r>
              <a:rPr lang="en" sz="1000">
                <a:solidFill>
                  <a:srgbClr val="032F62"/>
                </a:solidFill>
                <a:highlight>
                  <a:srgbClr val="F6F8FA"/>
                </a:highlight>
                <a:latin typeface="Courier New"/>
                <a:ea typeface="Courier New"/>
                <a:cs typeface="Courier New"/>
                <a:sym typeface="Courier New"/>
              </a:rPr>
              <a:t>"/articles"</a:t>
            </a:r>
            <a:r>
              <a:rPr lang="en" sz="1000">
                <a:solidFill>
                  <a:srgbClr val="24292E"/>
                </a:solidFill>
                <a:highlight>
                  <a:srgbClr val="F6F8FA"/>
                </a:highlight>
                <a:latin typeface="Courier New"/>
                <a:ea typeface="Courier New"/>
                <a:cs typeface="Courier New"/>
                <a:sym typeface="Courier New"/>
              </a:rPr>
              <a:t>, ArticlesHandler)</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    http.</a:t>
            </a:r>
            <a:r>
              <a:rPr lang="en" sz="1000">
                <a:solidFill>
                  <a:srgbClr val="6F42C1"/>
                </a:solidFill>
                <a:highlight>
                  <a:srgbClr val="F6F8FA"/>
                </a:highlight>
                <a:latin typeface="Courier New"/>
                <a:ea typeface="Courier New"/>
                <a:cs typeface="Courier New"/>
                <a:sym typeface="Courier New"/>
              </a:rPr>
              <a:t>Handle</a:t>
            </a:r>
            <a:r>
              <a:rPr lang="en" sz="1000">
                <a:solidFill>
                  <a:srgbClr val="24292E"/>
                </a:solidFill>
                <a:highlight>
                  <a:srgbClr val="F6F8FA"/>
                </a:highlight>
                <a:latin typeface="Courier New"/>
                <a:ea typeface="Courier New"/>
                <a:cs typeface="Courier New"/>
                <a:sym typeface="Courier New"/>
              </a:rPr>
              <a:t>(</a:t>
            </a:r>
            <a:r>
              <a:rPr lang="en" sz="1000">
                <a:solidFill>
                  <a:srgbClr val="032F62"/>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r)</a:t>
            </a:r>
            <a:endParaRPr sz="1000">
              <a:solidFill>
                <a:srgbClr val="24292E"/>
              </a:solidFill>
              <a:highlight>
                <a:srgbClr val="F6F8FA"/>
              </a:highlight>
              <a:latin typeface="Courier New"/>
              <a:ea typeface="Courier New"/>
              <a:cs typeface="Courier New"/>
              <a:sym typeface="Courier New"/>
            </a:endParaRPr>
          </a:p>
          <a:p>
            <a:pPr indent="0" lvl="0" marL="457200" marR="152400" rtl="0" algn="l">
              <a:lnSpc>
                <a:spcPct val="145000"/>
              </a:lnSpc>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Paths can have variables. They are defined using the format </a:t>
            </a:r>
            <a:r>
              <a:rPr lang="en" sz="1000">
                <a:solidFill>
                  <a:srgbClr val="24292E"/>
                </a:solidFill>
                <a:highlight>
                  <a:srgbClr val="FFFFFF"/>
                </a:highlight>
                <a:latin typeface="Courier New"/>
                <a:ea typeface="Courier New"/>
                <a:cs typeface="Courier New"/>
                <a:sym typeface="Courier New"/>
              </a:rPr>
              <a:t>{name}</a:t>
            </a:r>
            <a:r>
              <a:rPr lang="en" sz="1200">
                <a:solidFill>
                  <a:srgbClr val="24292E"/>
                </a:solidFill>
                <a:highlight>
                  <a:srgbClr val="FFFFFF"/>
                </a:highlight>
              </a:rPr>
              <a:t> or </a:t>
            </a:r>
            <a:r>
              <a:rPr lang="en" sz="1000">
                <a:solidFill>
                  <a:srgbClr val="24292E"/>
                </a:solidFill>
                <a:highlight>
                  <a:srgbClr val="FFFFFF"/>
                </a:highlight>
                <a:latin typeface="Courier New"/>
                <a:ea typeface="Courier New"/>
                <a:cs typeface="Courier New"/>
                <a:sym typeface="Courier New"/>
              </a:rPr>
              <a:t>{name:pattern}</a:t>
            </a:r>
            <a:r>
              <a:rPr lang="en" sz="1200">
                <a:solidFill>
                  <a:srgbClr val="24292E"/>
                </a:solidFill>
                <a:highlight>
                  <a:srgbClr val="FFFFFF"/>
                </a:highlight>
              </a:rPr>
              <a:t>. If a regular expression pattern is not defined, the matched variable will be anything until the next slash. For example:</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URL hosts, paths and query values can have variables with an optional regular expression.</a:t>
            </a:r>
            <a:endParaRPr sz="1200">
              <a:solidFill>
                <a:srgbClr val="24292E"/>
              </a:solidFill>
              <a:highlight>
                <a:srgbClr val="FFFFFF"/>
              </a:highlight>
            </a:endParaRPr>
          </a:p>
          <a:p>
            <a:pPr indent="0" lvl="0" marL="457200" rtl="0" algn="l">
              <a:spcBef>
                <a:spcPts val="1200"/>
              </a:spcBef>
              <a:spcAft>
                <a:spcPts val="0"/>
              </a:spcAft>
              <a:buNone/>
            </a:pPr>
            <a:r>
              <a:rPr lang="en" sz="1000">
                <a:solidFill>
                  <a:srgbClr val="24292E"/>
                </a:solidFill>
                <a:highlight>
                  <a:srgbClr val="F6F8FA"/>
                </a:highlight>
                <a:latin typeface="Courier New"/>
                <a:ea typeface="Courier New"/>
                <a:cs typeface="Courier New"/>
                <a:sym typeface="Courier New"/>
              </a:rPr>
              <a:t>r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mux.NewRouter()</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r.HandleFunc("</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products</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{key}", ProductHandler)</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r.HandleFunc("</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articles</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{category}</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ArticlesCategoryHandler)</a:t>
            </a:r>
            <a:endParaRPr sz="1000">
              <a:solidFill>
                <a:srgbClr val="24292E"/>
              </a:solidFill>
              <a:highlight>
                <a:srgbClr val="F6F8FA"/>
              </a:highlight>
              <a:latin typeface="Courier New"/>
              <a:ea typeface="Courier New"/>
              <a:cs typeface="Courier New"/>
              <a:sym typeface="Courier New"/>
            </a:endParaRPr>
          </a:p>
          <a:p>
            <a:pPr indent="0" lvl="0" marL="457200" marR="152400" rtl="0" algn="l">
              <a:lnSpc>
                <a:spcPct val="145000"/>
              </a:lnSpc>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r.HandleFunc("</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articles</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{category}</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{id:[</a:t>
            </a:r>
            <a:r>
              <a:rPr lang="en" sz="1000">
                <a:solidFill>
                  <a:srgbClr val="005CC5"/>
                </a:solidFill>
                <a:highlight>
                  <a:srgbClr val="F6F8FA"/>
                </a:highlight>
                <a:latin typeface="Courier New"/>
                <a:ea typeface="Courier New"/>
                <a:cs typeface="Courier New"/>
                <a:sym typeface="Courier New"/>
              </a:rPr>
              <a:t>0-9</a:t>
            </a:r>
            <a:r>
              <a:rPr lang="en" sz="1000">
                <a:solidFill>
                  <a:srgbClr val="24292E"/>
                </a:solidFill>
                <a:highlight>
                  <a:srgbClr val="F6F8FA"/>
                </a:highlight>
                <a:latin typeface="Courier New"/>
                <a:ea typeface="Courier New"/>
                <a:cs typeface="Courier New"/>
                <a:sym typeface="Courier New"/>
              </a:rPr>
              <a:t>]</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ArticleHandler)</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0"/>
              </a:spcBef>
              <a:spcAft>
                <a:spcPts val="0"/>
              </a:spcAft>
              <a:buNone/>
            </a:pPr>
            <a:r>
              <a:rPr lang="en" sz="1200">
                <a:solidFill>
                  <a:srgbClr val="24292E"/>
                </a:solidFill>
                <a:highlight>
                  <a:srgbClr val="FFFFFF"/>
                </a:highlight>
              </a:rPr>
              <a:t>The names are used to create a map of route variables which can be retrieved calling </a:t>
            </a:r>
            <a:r>
              <a:rPr lang="en" sz="1000">
                <a:solidFill>
                  <a:srgbClr val="24292E"/>
                </a:solidFill>
                <a:highlight>
                  <a:srgbClr val="FFFFFF"/>
                </a:highlight>
                <a:latin typeface="Courier New"/>
                <a:ea typeface="Courier New"/>
                <a:cs typeface="Courier New"/>
                <a:sym typeface="Courier New"/>
              </a:rPr>
              <a:t>mux.Vars()</a:t>
            </a:r>
            <a:r>
              <a:rPr lang="en" sz="1200">
                <a:solidFill>
                  <a:srgbClr val="24292E"/>
                </a:solidFill>
                <a:highlight>
                  <a:srgbClr val="FFFFFF"/>
                </a:highlight>
              </a:rPr>
              <a:t>:</a:t>
            </a:r>
            <a:endParaRPr sz="1200">
              <a:solidFill>
                <a:srgbClr val="24292E"/>
              </a:solidFill>
              <a:highlight>
                <a:srgbClr val="FFFFFF"/>
              </a:highlight>
            </a:endParaRPr>
          </a:p>
          <a:p>
            <a:pPr indent="0" lvl="0" marL="457200" rtl="0" algn="l">
              <a:spcBef>
                <a:spcPts val="300"/>
              </a:spcBef>
              <a:spcAft>
                <a:spcPts val="0"/>
              </a:spcAft>
              <a:buNone/>
            </a:pPr>
            <a:r>
              <a:rPr lang="en" sz="1000">
                <a:solidFill>
                  <a:srgbClr val="D73A49"/>
                </a:solidFill>
                <a:highlight>
                  <a:srgbClr val="F6F8FA"/>
                </a:highlight>
                <a:latin typeface="Courier New"/>
                <a:ea typeface="Courier New"/>
                <a:cs typeface="Courier New"/>
                <a:sym typeface="Courier New"/>
              </a:rPr>
              <a:t>func</a:t>
            </a:r>
            <a:r>
              <a:rPr lang="en" sz="1000">
                <a:solidFill>
                  <a:srgbClr val="24292E"/>
                </a:solidFill>
                <a:highlight>
                  <a:srgbClr val="F6F8FA"/>
                </a:highlight>
                <a:latin typeface="Courier New"/>
                <a:ea typeface="Courier New"/>
                <a:cs typeface="Courier New"/>
                <a:sym typeface="Courier New"/>
              </a:rPr>
              <a:t> </a:t>
            </a:r>
            <a:r>
              <a:rPr lang="en" sz="1000">
                <a:solidFill>
                  <a:srgbClr val="6F42C1"/>
                </a:solidFill>
                <a:highlight>
                  <a:srgbClr val="F6F8FA"/>
                </a:highlight>
                <a:latin typeface="Courier New"/>
                <a:ea typeface="Courier New"/>
                <a:cs typeface="Courier New"/>
                <a:sym typeface="Courier New"/>
              </a:rPr>
              <a:t>ArticlesCategoryHandler</a:t>
            </a:r>
            <a:r>
              <a:rPr lang="en" sz="1000">
                <a:solidFill>
                  <a:srgbClr val="24292E"/>
                </a:solidFill>
                <a:highlight>
                  <a:srgbClr val="F6F8FA"/>
                </a:highlight>
                <a:latin typeface="Courier New"/>
                <a:ea typeface="Courier New"/>
                <a:cs typeface="Courier New"/>
                <a:sym typeface="Courier New"/>
              </a:rPr>
              <a:t>(w http.ResponseWriter, r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http.Request) {</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    vars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mux.</a:t>
            </a:r>
            <a:r>
              <a:rPr lang="en" sz="1000">
                <a:solidFill>
                  <a:srgbClr val="6F42C1"/>
                </a:solidFill>
                <a:highlight>
                  <a:srgbClr val="F6F8FA"/>
                </a:highlight>
                <a:latin typeface="Courier New"/>
                <a:ea typeface="Courier New"/>
                <a:cs typeface="Courier New"/>
                <a:sym typeface="Courier New"/>
              </a:rPr>
              <a:t>Vars</a:t>
            </a:r>
            <a:r>
              <a:rPr lang="en" sz="1000">
                <a:solidFill>
                  <a:srgbClr val="24292E"/>
                </a:solidFill>
                <a:highlight>
                  <a:srgbClr val="F6F8FA"/>
                </a:highlight>
                <a:latin typeface="Courier New"/>
                <a:ea typeface="Courier New"/>
                <a:cs typeface="Courier New"/>
                <a:sym typeface="Courier New"/>
              </a:rPr>
              <a:t>(r)</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    w.</a:t>
            </a:r>
            <a:r>
              <a:rPr lang="en" sz="1000">
                <a:solidFill>
                  <a:srgbClr val="6F42C1"/>
                </a:solidFill>
                <a:highlight>
                  <a:srgbClr val="F6F8FA"/>
                </a:highlight>
                <a:latin typeface="Courier New"/>
                <a:ea typeface="Courier New"/>
                <a:cs typeface="Courier New"/>
                <a:sym typeface="Courier New"/>
              </a:rPr>
              <a:t>WriteHeader</a:t>
            </a:r>
            <a:r>
              <a:rPr lang="en" sz="1000">
                <a:solidFill>
                  <a:srgbClr val="24292E"/>
                </a:solidFill>
                <a:highlight>
                  <a:srgbClr val="F6F8FA"/>
                </a:highlight>
                <a:latin typeface="Courier New"/>
                <a:ea typeface="Courier New"/>
                <a:cs typeface="Courier New"/>
                <a:sym typeface="Courier New"/>
              </a:rPr>
              <a:t>(http.</a:t>
            </a:r>
            <a:r>
              <a:rPr lang="en" sz="1000">
                <a:solidFill>
                  <a:srgbClr val="005CC5"/>
                </a:solidFill>
                <a:highlight>
                  <a:srgbClr val="F6F8FA"/>
                </a:highlight>
                <a:latin typeface="Courier New"/>
                <a:ea typeface="Courier New"/>
                <a:cs typeface="Courier New"/>
                <a:sym typeface="Courier New"/>
              </a:rPr>
              <a:t>StatusOK</a:t>
            </a: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    fmt.</a:t>
            </a:r>
            <a:r>
              <a:rPr lang="en" sz="1000">
                <a:solidFill>
                  <a:srgbClr val="6F42C1"/>
                </a:solidFill>
                <a:highlight>
                  <a:srgbClr val="F6F8FA"/>
                </a:highlight>
                <a:latin typeface="Courier New"/>
                <a:ea typeface="Courier New"/>
                <a:cs typeface="Courier New"/>
                <a:sym typeface="Courier New"/>
              </a:rPr>
              <a:t>Fprintf</a:t>
            </a:r>
            <a:r>
              <a:rPr lang="en" sz="1000">
                <a:solidFill>
                  <a:srgbClr val="24292E"/>
                </a:solidFill>
                <a:highlight>
                  <a:srgbClr val="F6F8FA"/>
                </a:highlight>
                <a:latin typeface="Courier New"/>
                <a:ea typeface="Courier New"/>
                <a:cs typeface="Courier New"/>
                <a:sym typeface="Courier New"/>
              </a:rPr>
              <a:t>(w, </a:t>
            </a:r>
            <a:r>
              <a:rPr lang="en" sz="1000">
                <a:solidFill>
                  <a:srgbClr val="032F62"/>
                </a:solidFill>
                <a:highlight>
                  <a:srgbClr val="F6F8FA"/>
                </a:highlight>
                <a:latin typeface="Courier New"/>
                <a:ea typeface="Courier New"/>
                <a:cs typeface="Courier New"/>
                <a:sym typeface="Courier New"/>
              </a:rPr>
              <a:t>"Category: %v\n"</a:t>
            </a:r>
            <a:r>
              <a:rPr lang="en" sz="1000">
                <a:solidFill>
                  <a:srgbClr val="24292E"/>
                </a:solidFill>
                <a:highlight>
                  <a:srgbClr val="F6F8FA"/>
                </a:highlight>
                <a:latin typeface="Courier New"/>
                <a:ea typeface="Courier New"/>
                <a:cs typeface="Courier New"/>
                <a:sym typeface="Courier New"/>
              </a:rPr>
              <a:t>, vars[</a:t>
            </a:r>
            <a:r>
              <a:rPr lang="en" sz="1000">
                <a:solidFill>
                  <a:srgbClr val="032F62"/>
                </a:solidFill>
                <a:highlight>
                  <a:srgbClr val="F6F8FA"/>
                </a:highlight>
                <a:latin typeface="Courier New"/>
                <a:ea typeface="Courier New"/>
                <a:cs typeface="Courier New"/>
                <a:sym typeface="Courier New"/>
              </a:rPr>
              <a:t>"category"</a:t>
            </a: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indent="0" lvl="0" marL="457200" rtl="0" algn="l">
              <a:spcBef>
                <a:spcPts val="300"/>
              </a:spcBef>
              <a:spcAft>
                <a:spcPts val="0"/>
              </a:spcAft>
              <a:buNone/>
            </a:pPr>
            <a:r>
              <a:rPr lang="en" sz="1000">
                <a:solidFill>
                  <a:srgbClr val="24292E"/>
                </a:solidFill>
                <a:highlight>
                  <a:srgbClr val="F6F8FA"/>
                </a:highlight>
                <a:latin typeface="Courier New"/>
                <a:ea typeface="Courier New"/>
                <a:cs typeface="Courier New"/>
                <a:sym typeface="Courier New"/>
              </a:rPr>
              <a:t>}</a:t>
            </a:r>
            <a:endParaRPr sz="1000">
              <a:solidFill>
                <a:srgbClr val="24292E"/>
              </a:solidFill>
              <a:highlight>
                <a:srgbClr val="F6F8FA"/>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t/>
            </a:r>
            <a:endParaRPr sz="1000">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410" name="Google Shape;410;p61"/>
          <p:cNvSpPr txBox="1"/>
          <p:nvPr>
            <p:ph type="title"/>
          </p:nvPr>
        </p:nvSpPr>
        <p:spPr>
          <a:xfrm>
            <a:off x="75300" y="74250"/>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Simplify routing with the gorilla/mux package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14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GOROOT and GOPATH </a:t>
            </a:r>
            <a:endParaRPr/>
          </a:p>
        </p:txBody>
      </p:sp>
      <p:sp>
        <p:nvSpPr>
          <p:cNvPr id="82" name="Google Shape;82;p17"/>
          <p:cNvSpPr txBox="1"/>
          <p:nvPr>
            <p:ph idx="1" type="body"/>
          </p:nvPr>
        </p:nvSpPr>
        <p:spPr>
          <a:xfrm>
            <a:off x="311700" y="715825"/>
            <a:ext cx="8520600" cy="385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rgbClr val="292929"/>
                </a:solidFill>
                <a:highlight>
                  <a:srgbClr val="FFFFFF"/>
                </a:highlight>
                <a:latin typeface="Georgia"/>
                <a:ea typeface="Georgia"/>
                <a:cs typeface="Georgia"/>
                <a:sym typeface="Georgia"/>
              </a:rPr>
              <a:t>When you install Go on your system, it creates a directory </a:t>
            </a:r>
            <a:r>
              <a:rPr lang="en" sz="1200">
                <a:solidFill>
                  <a:srgbClr val="292929"/>
                </a:solidFill>
                <a:highlight>
                  <a:srgbClr val="F2F2F2"/>
                </a:highlight>
                <a:latin typeface="Courier New"/>
                <a:ea typeface="Courier New"/>
                <a:cs typeface="Courier New"/>
                <a:sym typeface="Courier New"/>
              </a:rPr>
              <a:t>/usr/local/go</a:t>
            </a:r>
            <a:r>
              <a:rPr lang="en" sz="1600">
                <a:solidFill>
                  <a:srgbClr val="292929"/>
                </a:solidFill>
                <a:highlight>
                  <a:srgbClr val="FFFFFF"/>
                </a:highlight>
                <a:latin typeface="Georgia"/>
                <a:ea typeface="Georgia"/>
                <a:cs typeface="Georgia"/>
                <a:sym typeface="Georgia"/>
              </a:rPr>
              <a:t> in UNIX or </a:t>
            </a:r>
            <a:r>
              <a:rPr lang="en" sz="1200">
                <a:solidFill>
                  <a:srgbClr val="292929"/>
                </a:solidFill>
                <a:highlight>
                  <a:srgbClr val="F2F2F2"/>
                </a:highlight>
                <a:latin typeface="Courier New"/>
                <a:ea typeface="Courier New"/>
                <a:cs typeface="Courier New"/>
                <a:sym typeface="Courier New"/>
              </a:rPr>
              <a:t>c:/go</a:t>
            </a:r>
            <a:r>
              <a:rPr lang="en" sz="1600">
                <a:solidFill>
                  <a:srgbClr val="292929"/>
                </a:solidFill>
                <a:highlight>
                  <a:srgbClr val="FFFFFF"/>
                </a:highlight>
                <a:latin typeface="Georgia"/>
                <a:ea typeface="Georgia"/>
                <a:cs typeface="Georgia"/>
                <a:sym typeface="Georgia"/>
              </a:rPr>
              <a:t> in Windows. Then it copies all necessary code and binaries needed for Go to function in this directory.</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30200" lvl="0" marL="457200" rtl="0" algn="l">
              <a:spcBef>
                <a:spcPts val="0"/>
              </a:spcBef>
              <a:spcAft>
                <a:spcPts val="0"/>
              </a:spcAft>
              <a:buClr>
                <a:schemeClr val="dk1"/>
              </a:buClr>
              <a:buSzPts val="1600"/>
              <a:buChar char="●"/>
            </a:pPr>
            <a:r>
              <a:rPr lang="en" sz="1600">
                <a:solidFill>
                  <a:schemeClr val="dk1"/>
                </a:solidFill>
              </a:rPr>
              <a:t>GOROOT env var </a:t>
            </a:r>
            <a:r>
              <a:rPr lang="en" sz="1600">
                <a:solidFill>
                  <a:schemeClr val="dk1"/>
                </a:solidFill>
              </a:rPr>
              <a:t> points just there it</a:t>
            </a:r>
            <a:r>
              <a:rPr lang="en" sz="1600">
                <a:solidFill>
                  <a:schemeClr val="dk1"/>
                </a:solidFill>
              </a:rPr>
              <a:t>  is the path where the go installation lives, </a:t>
            </a:r>
            <a:r>
              <a:rPr lang="en" sz="1600">
                <a:solidFill>
                  <a:schemeClr val="dk1"/>
                </a:solidFill>
              </a:rPr>
              <a:t>alongside</a:t>
            </a:r>
            <a:r>
              <a:rPr lang="en" sz="1600">
                <a:solidFill>
                  <a:schemeClr val="dk1"/>
                </a:solidFill>
              </a:rPr>
              <a:t> with all the standard library,  usually you don’t need to change it</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If somehow, your Go installation directory is different than what Go assumes where it would be, you can change GOROOT environment variable.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GOPATH is for all other dependent projects not in the standard library, GOPATH/src for the project source , GOPATH/bin is for executable outside the standard go distribution</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latin typeface="Roboto"/>
                <a:ea typeface="Roboto"/>
                <a:cs typeface="Roboto"/>
                <a:sym typeface="Roboto"/>
              </a:rPr>
              <a:t>The default location of </a:t>
            </a:r>
            <a:r>
              <a:rPr lang="en" sz="1600">
                <a:solidFill>
                  <a:srgbClr val="000000"/>
                </a:solidFill>
                <a:highlight>
                  <a:srgbClr val="FFFFFF"/>
                </a:highlight>
                <a:latin typeface="Courier New"/>
                <a:ea typeface="Courier New"/>
                <a:cs typeface="Courier New"/>
                <a:sym typeface="Courier New"/>
              </a:rPr>
              <a:t>$GOPATH</a:t>
            </a:r>
            <a:r>
              <a:rPr lang="en" sz="1600">
                <a:solidFill>
                  <a:srgbClr val="000000"/>
                </a:solidFill>
                <a:highlight>
                  <a:srgbClr val="FFFFFF"/>
                </a:highlight>
                <a:latin typeface="Roboto"/>
                <a:ea typeface="Roboto"/>
                <a:cs typeface="Roboto"/>
                <a:sym typeface="Roboto"/>
              </a:rPr>
              <a:t> is </a:t>
            </a:r>
            <a:r>
              <a:rPr lang="en" sz="1600">
                <a:solidFill>
                  <a:srgbClr val="000000"/>
                </a:solidFill>
                <a:highlight>
                  <a:srgbClr val="FFFFFF"/>
                </a:highlight>
                <a:latin typeface="Courier New"/>
                <a:ea typeface="Courier New"/>
                <a:cs typeface="Courier New"/>
                <a:sym typeface="Courier New"/>
              </a:rPr>
              <a:t>$HOME/go</a:t>
            </a:r>
            <a:r>
              <a:rPr lang="en" sz="1600">
                <a:solidFill>
                  <a:srgbClr val="000000"/>
                </a:solidFill>
                <a:highlight>
                  <a:srgbClr val="FFFFFF"/>
                </a:highlight>
                <a:latin typeface="Roboto"/>
                <a:ea typeface="Roboto"/>
                <a:cs typeface="Roboto"/>
                <a:sym typeface="Roboto"/>
              </a:rPr>
              <a:t>, and it's not usually necessary to set </a:t>
            </a:r>
            <a:r>
              <a:rPr lang="en" sz="1600">
                <a:solidFill>
                  <a:srgbClr val="000000"/>
                </a:solidFill>
                <a:highlight>
                  <a:srgbClr val="FFFFFF"/>
                </a:highlight>
                <a:latin typeface="Courier New"/>
                <a:ea typeface="Courier New"/>
                <a:cs typeface="Courier New"/>
                <a:sym typeface="Courier New"/>
              </a:rPr>
              <a:t>GOPATH</a:t>
            </a:r>
            <a:r>
              <a:rPr lang="en" sz="1600">
                <a:solidFill>
                  <a:srgbClr val="000000"/>
                </a:solidFill>
                <a:highlight>
                  <a:srgbClr val="FFFFFF"/>
                </a:highlight>
                <a:latin typeface="Roboto"/>
                <a:ea typeface="Roboto"/>
                <a:cs typeface="Roboto"/>
                <a:sym typeface="Roboto"/>
              </a:rPr>
              <a:t> explicitly.</a:t>
            </a:r>
            <a:endParaRPr sz="1600">
              <a:solidFill>
                <a:srgbClr val="000000"/>
              </a:solidFill>
            </a:endParaRPr>
          </a:p>
          <a:p>
            <a:pPr indent="0" lvl="0" marL="457200" rtl="0" algn="l">
              <a:spcBef>
                <a:spcPts val="0"/>
              </a:spcBef>
              <a:spcAft>
                <a:spcPts val="0"/>
              </a:spcAft>
              <a:buNone/>
            </a:pPr>
            <a:r>
              <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2"/>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30200" lvl="0" marL="457200" marR="152400" rtl="0" algn="l">
              <a:lnSpc>
                <a:spcPct val="145000"/>
              </a:lnSpc>
              <a:spcBef>
                <a:spcPts val="0"/>
              </a:spcBef>
              <a:spcAft>
                <a:spcPts val="0"/>
              </a:spcAft>
              <a:buClr>
                <a:srgbClr val="24292E"/>
              </a:buClr>
              <a:buSzPts val="1600"/>
              <a:buChar char="●"/>
            </a:pPr>
            <a:r>
              <a:rPr lang="en" sz="1600">
                <a:solidFill>
                  <a:srgbClr val="24292E"/>
                </a:solidFill>
              </a:rPr>
              <a:t>Middleware can be easily added with a .Use() method similar to how the node express framework works with middleware</a:t>
            </a:r>
            <a:endParaRPr sz="1600">
              <a:solidFill>
                <a:srgbClr val="24292E"/>
              </a:solidFill>
            </a:endParaRPr>
          </a:p>
          <a:p>
            <a:pPr indent="0" lvl="0" marL="457200" marR="152400" rtl="0" algn="l">
              <a:lnSpc>
                <a:spcPct val="145000"/>
              </a:lnSpc>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r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mux.NewRouter()</a:t>
            </a:r>
            <a:endParaRPr sz="1000">
              <a:solidFill>
                <a:srgbClr val="24292E"/>
              </a:solidFill>
              <a:highlight>
                <a:srgbClr val="F6F8FA"/>
              </a:highlight>
              <a:latin typeface="Courier New"/>
              <a:ea typeface="Courier New"/>
              <a:cs typeface="Courier New"/>
              <a:sym typeface="Courier New"/>
            </a:endParaRPr>
          </a:p>
          <a:p>
            <a:pPr indent="0" lvl="0" marL="457200" marR="152400" rtl="0" algn="l">
              <a:lnSpc>
                <a:spcPct val="145000"/>
              </a:lnSpc>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r.HandleFunc("</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handler)</a:t>
            </a:r>
            <a:endParaRPr sz="1000">
              <a:solidFill>
                <a:srgbClr val="24292E"/>
              </a:solidFill>
              <a:highlight>
                <a:srgbClr val="F6F8FA"/>
              </a:highlight>
              <a:latin typeface="Courier New"/>
              <a:ea typeface="Courier New"/>
              <a:cs typeface="Courier New"/>
              <a:sym typeface="Courier New"/>
            </a:endParaRPr>
          </a:p>
          <a:p>
            <a:pPr indent="0" lvl="0" marL="457200" marR="152400" rtl="0" algn="l">
              <a:lnSpc>
                <a:spcPct val="145000"/>
              </a:lnSpc>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amw </a:t>
            </a:r>
            <a:r>
              <a:rPr lang="en" sz="1000">
                <a:solidFill>
                  <a:srgbClr val="005CC5"/>
                </a:solidFill>
                <a:highlight>
                  <a:srgbClr val="F6F8FA"/>
                </a:highlight>
                <a:latin typeface="Courier New"/>
                <a:ea typeface="Courier New"/>
                <a:cs typeface="Courier New"/>
                <a:sym typeface="Courier New"/>
              </a:rPr>
              <a:t>:=</a:t>
            </a:r>
            <a:r>
              <a:rPr lang="en" sz="1000">
                <a:solidFill>
                  <a:srgbClr val="24292E"/>
                </a:solidFill>
                <a:highlight>
                  <a:srgbClr val="F6F8FA"/>
                </a:highlight>
                <a:latin typeface="Courier New"/>
                <a:ea typeface="Courier New"/>
                <a:cs typeface="Courier New"/>
                <a:sym typeface="Courier New"/>
              </a:rPr>
              <a:t> authenticationMiddleware{}</a:t>
            </a:r>
            <a:endParaRPr sz="1000">
              <a:solidFill>
                <a:srgbClr val="24292E"/>
              </a:solidFill>
              <a:highlight>
                <a:srgbClr val="F6F8FA"/>
              </a:highlight>
              <a:latin typeface="Courier New"/>
              <a:ea typeface="Courier New"/>
              <a:cs typeface="Courier New"/>
              <a:sym typeface="Courier New"/>
            </a:endParaRPr>
          </a:p>
          <a:p>
            <a:pPr indent="0" lvl="0" marL="457200" marR="152400" rtl="0" algn="l">
              <a:lnSpc>
                <a:spcPct val="145000"/>
              </a:lnSpc>
              <a:spcBef>
                <a:spcPts val="0"/>
              </a:spcBef>
              <a:spcAft>
                <a:spcPts val="0"/>
              </a:spcAft>
              <a:buNone/>
            </a:pPr>
            <a:r>
              <a:rPr lang="en" sz="1000">
                <a:solidFill>
                  <a:srgbClr val="24292E"/>
                </a:solidFill>
                <a:highlight>
                  <a:srgbClr val="F6F8FA"/>
                </a:highlight>
                <a:latin typeface="Courier New"/>
                <a:ea typeface="Courier New"/>
                <a:cs typeface="Courier New"/>
                <a:sym typeface="Courier New"/>
              </a:rPr>
              <a:t>amw.Populate()</a:t>
            </a:r>
            <a:endParaRPr sz="1000">
              <a:solidFill>
                <a:srgbClr val="24292E"/>
              </a:solidFill>
              <a:highlight>
                <a:srgbClr val="F6F8FA"/>
              </a:highlight>
              <a:latin typeface="Courier New"/>
              <a:ea typeface="Courier New"/>
              <a:cs typeface="Courier New"/>
              <a:sym typeface="Courier New"/>
            </a:endParaRPr>
          </a:p>
          <a:p>
            <a:pPr indent="0" lvl="0" marL="457200" marR="152400" rtl="0" algn="l">
              <a:lnSpc>
                <a:spcPct val="145000"/>
              </a:lnSpc>
              <a:spcBef>
                <a:spcPts val="0"/>
              </a:spcBef>
              <a:spcAft>
                <a:spcPts val="0"/>
              </a:spcAft>
              <a:buClr>
                <a:schemeClr val="dk1"/>
              </a:buClr>
              <a:buSzPts val="1100"/>
              <a:buFont typeface="Arial"/>
              <a:buNone/>
            </a:pPr>
            <a:r>
              <a:rPr lang="en" sz="1000">
                <a:solidFill>
                  <a:srgbClr val="24292E"/>
                </a:solidFill>
                <a:highlight>
                  <a:srgbClr val="F6F8FA"/>
                </a:highlight>
                <a:latin typeface="Courier New"/>
                <a:ea typeface="Courier New"/>
                <a:cs typeface="Courier New"/>
                <a:sym typeface="Courier New"/>
              </a:rPr>
              <a:t>r.Use(amw.Middleware)</a:t>
            </a:r>
            <a:endParaRPr sz="1000">
              <a:solidFill>
                <a:srgbClr val="24292E"/>
              </a:solidFill>
              <a:highlight>
                <a:srgbClr val="F6F8FA"/>
              </a:highlight>
              <a:latin typeface="Courier New"/>
              <a:ea typeface="Courier New"/>
              <a:cs typeface="Courier New"/>
              <a:sym typeface="Courier New"/>
            </a:endParaRPr>
          </a:p>
          <a:p>
            <a:pPr indent="0" lvl="0" marL="0" marR="152400" rtl="0" algn="l">
              <a:lnSpc>
                <a:spcPct val="145000"/>
              </a:lnSpc>
              <a:spcBef>
                <a:spcPts val="0"/>
              </a:spcBef>
              <a:spcAft>
                <a:spcPts val="0"/>
              </a:spcAft>
              <a:buNone/>
            </a:pPr>
            <a:r>
              <a:t/>
            </a:r>
            <a:endParaRPr sz="1600">
              <a:solidFill>
                <a:srgbClr val="24292E"/>
              </a:solidFill>
            </a:endParaRPr>
          </a:p>
          <a:p>
            <a:pPr indent="0" lvl="0" marL="0" marR="152400" rtl="0" algn="l">
              <a:lnSpc>
                <a:spcPct val="145000"/>
              </a:lnSpc>
              <a:spcBef>
                <a:spcPts val="0"/>
              </a:spcBef>
              <a:spcAft>
                <a:spcPts val="0"/>
              </a:spcAft>
              <a:buNone/>
            </a:pPr>
            <a:r>
              <a:rPr i="1" lang="en" sz="1600">
                <a:solidFill>
                  <a:srgbClr val="24292E"/>
                </a:solidFill>
              </a:rPr>
              <a:t>There are much more features and options at: </a:t>
            </a:r>
            <a:r>
              <a:rPr i="1" lang="en" sz="1100" u="sng">
                <a:solidFill>
                  <a:schemeClr val="hlink"/>
                </a:solidFill>
                <a:hlinkClick r:id="rId3"/>
              </a:rPr>
              <a:t>https://github.com/gorilla/mux</a:t>
            </a:r>
            <a:endParaRPr i="1" sz="1600">
              <a:solidFill>
                <a:srgbClr val="24292E"/>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6" name="Google Shape;416;p62"/>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Simplify routing with the gorilla/mux package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Jwt Authentication </a:t>
            </a:r>
            <a:endParaRPr/>
          </a:p>
        </p:txBody>
      </p:sp>
      <p:sp>
        <p:nvSpPr>
          <p:cNvPr id="422" name="Google Shape;422;p63"/>
          <p:cNvSpPr txBox="1"/>
          <p:nvPr>
            <p:ph idx="1" type="body"/>
          </p:nvPr>
        </p:nvSpPr>
        <p:spPr>
          <a:xfrm>
            <a:off x="150725" y="763375"/>
            <a:ext cx="8993400" cy="4177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555555"/>
              </a:buClr>
              <a:buSzPts val="1200"/>
              <a:buFont typeface="Merriweather"/>
              <a:buChar char="●"/>
            </a:pPr>
            <a:r>
              <a:rPr lang="en" sz="1200">
                <a:solidFill>
                  <a:srgbClr val="555555"/>
                </a:solidFill>
                <a:latin typeface="Merriweather"/>
                <a:ea typeface="Merriweather"/>
                <a:cs typeface="Merriweather"/>
                <a:sym typeface="Merriweather"/>
              </a:rPr>
              <a:t> JSON web tokens is currently one of the most popular ways to build authentication </a:t>
            </a:r>
            <a:r>
              <a:rPr lang="en" sz="1200">
                <a:solidFill>
                  <a:srgbClr val="555555"/>
                </a:solidFill>
                <a:latin typeface="Merriweather"/>
                <a:ea typeface="Merriweather"/>
                <a:cs typeface="Merriweather"/>
                <a:sym typeface="Merriweather"/>
              </a:rPr>
              <a:t>api</a:t>
            </a:r>
            <a:endParaRPr sz="1200">
              <a:solidFill>
                <a:srgbClr val="555555"/>
              </a:solidFill>
              <a:latin typeface="Merriweather"/>
              <a:ea typeface="Merriweather"/>
              <a:cs typeface="Merriweather"/>
              <a:sym typeface="Merriweather"/>
            </a:endParaRPr>
          </a:p>
          <a:p>
            <a:pPr indent="-304800" lvl="0" marL="457200" rtl="0" algn="l">
              <a:spcBef>
                <a:spcPts val="1000"/>
              </a:spcBef>
              <a:spcAft>
                <a:spcPts val="0"/>
              </a:spcAft>
              <a:buClr>
                <a:srgbClr val="555555"/>
              </a:buClr>
              <a:buSzPts val="1200"/>
              <a:buFont typeface="Merriweather"/>
              <a:buChar char="●"/>
            </a:pPr>
            <a:r>
              <a:rPr lang="en" sz="1200">
                <a:solidFill>
                  <a:srgbClr val="555555"/>
                </a:solidFill>
                <a:latin typeface="Merriweather"/>
                <a:ea typeface="Merriweather"/>
                <a:cs typeface="Merriweather"/>
                <a:sym typeface="Merriweather"/>
              </a:rPr>
              <a:t>JWT is a token system that allows us sending a token instead of sending the username and password with every request</a:t>
            </a:r>
            <a:endParaRPr sz="1200">
              <a:solidFill>
                <a:srgbClr val="555555"/>
              </a:solidFill>
              <a:latin typeface="Merriweather"/>
              <a:ea typeface="Merriweather"/>
              <a:cs typeface="Merriweather"/>
              <a:sym typeface="Merriweather"/>
            </a:endParaRPr>
          </a:p>
          <a:p>
            <a:pPr indent="-304800" lvl="0" marL="457200" rtl="0" algn="l">
              <a:spcBef>
                <a:spcPts val="1000"/>
              </a:spcBef>
              <a:spcAft>
                <a:spcPts val="0"/>
              </a:spcAft>
              <a:buSzPts val="1200"/>
              <a:buChar char="●"/>
            </a:pPr>
            <a:r>
              <a:rPr lang="en" sz="1200">
                <a:solidFill>
                  <a:srgbClr val="555555"/>
                </a:solidFill>
                <a:latin typeface="Merriweather"/>
                <a:ea typeface="Merriweather"/>
                <a:cs typeface="Merriweather"/>
                <a:sym typeface="Merriweather"/>
              </a:rPr>
              <a:t>From jwt.io :</a:t>
            </a:r>
            <a:r>
              <a:rPr i="1" lang="en" sz="1200">
                <a:solidFill>
                  <a:srgbClr val="555555"/>
                </a:solidFill>
                <a:latin typeface="Merriweather"/>
                <a:ea typeface="Merriweather"/>
                <a:cs typeface="Merriweather"/>
                <a:sym typeface="Merriweather"/>
              </a:rPr>
              <a:t> “</a:t>
            </a:r>
            <a:r>
              <a:rPr i="1" lang="en" sz="1200">
                <a:solidFill>
                  <a:srgbClr val="5C666F"/>
                </a:solidFill>
                <a:highlight>
                  <a:srgbClr val="FFFFFF"/>
                </a:highlight>
              </a:rPr>
              <a:t>Signed tokens can verify the integrity of the claims contained within it, while encrypted tokens hide those claims from other parties. When tokens are signed using public/private key pairs, the signature also certifies that only the party holding the private key is the one that signed it.”</a:t>
            </a:r>
            <a:endParaRPr i="1" sz="1200">
              <a:solidFill>
                <a:srgbClr val="5C666F"/>
              </a:solidFill>
              <a:highlight>
                <a:srgbClr val="FFFFFF"/>
              </a:highlight>
            </a:endParaRPr>
          </a:p>
          <a:p>
            <a:pPr indent="0" lvl="0" marL="0" rtl="0" algn="l">
              <a:spcBef>
                <a:spcPts val="1000"/>
              </a:spcBef>
              <a:spcAft>
                <a:spcPts val="0"/>
              </a:spcAft>
              <a:buNone/>
            </a:pPr>
            <a:r>
              <a:rPr i="1" lang="en" sz="1200">
                <a:solidFill>
                  <a:srgbClr val="5C666F"/>
                </a:solidFill>
                <a:highlight>
                  <a:srgbClr val="FFFFFF"/>
                </a:highlight>
              </a:rPr>
              <a:t>For more information visit :  </a:t>
            </a:r>
            <a:r>
              <a:rPr i="1" lang="en" sz="1200" u="sng">
                <a:solidFill>
                  <a:schemeClr val="hlink"/>
                </a:solidFill>
                <a:highlight>
                  <a:srgbClr val="FFFFFF"/>
                </a:highlight>
                <a:hlinkClick r:id="rId3"/>
              </a:rPr>
              <a:t>jwt.io/introduction/</a:t>
            </a:r>
            <a:endParaRPr i="1" sz="1200">
              <a:solidFill>
                <a:srgbClr val="5C666F"/>
              </a:solidFill>
              <a:highlight>
                <a:srgbClr val="FFFFFF"/>
              </a:highlight>
            </a:endParaRPr>
          </a:p>
          <a:p>
            <a:pPr indent="0" lvl="0" marL="0" rtl="0" algn="l">
              <a:spcBef>
                <a:spcPts val="1000"/>
              </a:spcBef>
              <a:spcAft>
                <a:spcPts val="1000"/>
              </a:spcAft>
              <a:buNone/>
            </a:pPr>
            <a:r>
              <a:rPr i="1" lang="en" sz="1200">
                <a:solidFill>
                  <a:srgbClr val="5C666F"/>
                </a:solidFill>
                <a:highlight>
                  <a:srgbClr val="FFFFFF"/>
                </a:highlight>
              </a:rPr>
              <a:t>Lets see an example for a jwt middleware...</a:t>
            </a:r>
            <a:endParaRPr i="1" sz="1200">
              <a:solidFill>
                <a:srgbClr val="5C666F"/>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4"/>
          <p:cNvSpPr txBox="1"/>
          <p:nvPr/>
        </p:nvSpPr>
        <p:spPr>
          <a:xfrm>
            <a:off x="1316400" y="2113925"/>
            <a:ext cx="68679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800"/>
              <a:t>Demo - Jwt Authentication</a:t>
            </a:r>
            <a:endParaRPr sz="3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Reading Configuration files And Environment variables</a:t>
            </a:r>
            <a:endParaRPr sz="2400"/>
          </a:p>
        </p:txBody>
      </p:sp>
      <p:sp>
        <p:nvSpPr>
          <p:cNvPr id="433" name="Google Shape;433;p65"/>
          <p:cNvSpPr txBox="1"/>
          <p:nvPr>
            <p:ph idx="1" type="body"/>
          </p:nvPr>
        </p:nvSpPr>
        <p:spPr>
          <a:xfrm>
            <a:off x="311700" y="887975"/>
            <a:ext cx="8520600" cy="39120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rPr>
              <a:t>It is considered best practice to store app configuration data and sensitive data outside of the application</a:t>
            </a:r>
            <a:endParaRPr sz="1600">
              <a:solidFill>
                <a:srgbClr val="292929"/>
              </a:solidFill>
              <a:highlight>
                <a:srgbClr val="FFFFFF"/>
              </a:highlight>
            </a:endParaRPr>
          </a:p>
          <a:p>
            <a:pPr indent="0" lvl="0" marL="457200" rtl="0" algn="l">
              <a:lnSpc>
                <a:spcPct val="100000"/>
              </a:lnSpc>
              <a:spcBef>
                <a:spcPts val="0"/>
              </a:spcBef>
              <a:spcAft>
                <a:spcPts val="0"/>
              </a:spcAft>
              <a:buNone/>
            </a:pPr>
            <a:r>
              <a:t/>
            </a:r>
            <a:endParaRPr sz="1600">
              <a:solidFill>
                <a:srgbClr val="292929"/>
              </a:solidFill>
              <a:highlight>
                <a:srgbClr val="FFFFFF"/>
              </a:highlight>
            </a:endParaRPr>
          </a:p>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rPr>
              <a:t>Sensitive data like DB connection credentials usually will be environment specific and will be set in the environment using env vars or files</a:t>
            </a:r>
            <a:endParaRPr sz="1600">
              <a:solidFill>
                <a:srgbClr val="292929"/>
              </a:solidFill>
              <a:highlight>
                <a:srgbClr val="FFFFFF"/>
              </a:highlight>
            </a:endParaRPr>
          </a:p>
          <a:p>
            <a:pPr indent="0" lvl="0" marL="457200" rtl="0" algn="l">
              <a:lnSpc>
                <a:spcPct val="100000"/>
              </a:lnSpc>
              <a:spcBef>
                <a:spcPts val="0"/>
              </a:spcBef>
              <a:spcAft>
                <a:spcPts val="0"/>
              </a:spcAft>
              <a:buNone/>
            </a:pPr>
            <a:r>
              <a:t/>
            </a:r>
            <a:endParaRPr sz="1600">
              <a:solidFill>
                <a:srgbClr val="292929"/>
              </a:solidFill>
              <a:highlight>
                <a:srgbClr val="FFFFFF"/>
              </a:highlight>
            </a:endParaRPr>
          </a:p>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rPr>
              <a:t>Other configuration data come very handy when we wish to affect the behaviour of our app based for example of the environment it is running on like development/production</a:t>
            </a:r>
            <a:endParaRPr sz="1600">
              <a:solidFill>
                <a:srgbClr val="292929"/>
              </a:solidFill>
              <a:highlight>
                <a:srgbClr val="FFFFFF"/>
              </a:highlight>
            </a:endParaRPr>
          </a:p>
          <a:p>
            <a:pPr indent="0" lvl="0" marL="457200" rtl="0" algn="l">
              <a:lnSpc>
                <a:spcPct val="100000"/>
              </a:lnSpc>
              <a:spcBef>
                <a:spcPts val="0"/>
              </a:spcBef>
              <a:spcAft>
                <a:spcPts val="0"/>
              </a:spcAft>
              <a:buNone/>
            </a:pPr>
            <a:r>
              <a:t/>
            </a:r>
            <a:endParaRPr sz="1600">
              <a:solidFill>
                <a:srgbClr val="292929"/>
              </a:solidFill>
              <a:highlight>
                <a:srgbClr val="FFFFFF"/>
              </a:highlight>
            </a:endParaRPr>
          </a:p>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rPr>
              <a:t>Also some apps should act in a  dynamic way and change based on configuration, like for example nginx .conf file </a:t>
            </a:r>
            <a:endParaRPr sz="1600">
              <a:solidFill>
                <a:srgbClr val="292929"/>
              </a:solidFill>
              <a:highlight>
                <a:srgbClr val="FFFFFF"/>
              </a:highlight>
            </a:endParaRPr>
          </a:p>
          <a:p>
            <a:pPr indent="0" lvl="0" marL="457200" rtl="0" algn="l">
              <a:lnSpc>
                <a:spcPct val="100000"/>
              </a:lnSpc>
              <a:spcBef>
                <a:spcPts val="0"/>
              </a:spcBef>
              <a:spcAft>
                <a:spcPts val="0"/>
              </a:spcAft>
              <a:buNone/>
            </a:pPr>
            <a:r>
              <a:t/>
            </a:r>
            <a:endParaRPr sz="1600">
              <a:solidFill>
                <a:srgbClr val="292929"/>
              </a:solidFill>
              <a:highlight>
                <a:srgbClr val="FFFFFF"/>
              </a:highlight>
            </a:endParaRPr>
          </a:p>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rPr>
              <a:t>It is required to keep the app configuration outside of the code , else we will not be able to change the app behaviour after it is built</a:t>
            </a:r>
            <a:endParaRPr sz="1600">
              <a:solidFill>
                <a:srgbClr val="292929"/>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Go support libraries for configuration - 1. godotenv</a:t>
            </a:r>
            <a:endParaRPr sz="2400"/>
          </a:p>
        </p:txBody>
      </p:sp>
      <p:sp>
        <p:nvSpPr>
          <p:cNvPr id="439" name="Google Shape;439;p66"/>
          <p:cNvSpPr txBox="1"/>
          <p:nvPr>
            <p:ph idx="1" type="body"/>
          </p:nvPr>
        </p:nvSpPr>
        <p:spPr>
          <a:xfrm>
            <a:off x="311700" y="887975"/>
            <a:ext cx="8520600" cy="39120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rPr>
              <a:t>The easiest way to load the </a:t>
            </a:r>
            <a:r>
              <a:rPr lang="en" sz="1600">
                <a:solidFill>
                  <a:srgbClr val="292929"/>
                </a:solidFill>
                <a:highlight>
                  <a:srgbClr val="F2F2F2"/>
                </a:highlight>
              </a:rPr>
              <a:t>.env</a:t>
            </a:r>
            <a:r>
              <a:rPr lang="en" sz="1600">
                <a:solidFill>
                  <a:srgbClr val="292929"/>
                </a:solidFill>
                <a:highlight>
                  <a:srgbClr val="FFFFFF"/>
                </a:highlight>
              </a:rPr>
              <a:t> file is using </a:t>
            </a:r>
            <a:r>
              <a:rPr lang="en" sz="1600">
                <a:solidFill>
                  <a:srgbClr val="292929"/>
                </a:solidFill>
                <a:highlight>
                  <a:srgbClr val="F2F2F2"/>
                </a:highlight>
              </a:rPr>
              <a:t>godotenv</a:t>
            </a:r>
            <a:r>
              <a:rPr lang="en" sz="1600">
                <a:solidFill>
                  <a:srgbClr val="292929"/>
                </a:solidFill>
                <a:highlight>
                  <a:srgbClr val="FFFFFF"/>
                </a:highlight>
              </a:rPr>
              <a:t> package.</a:t>
            </a:r>
            <a:endParaRPr sz="1600">
              <a:solidFill>
                <a:srgbClr val="292929"/>
              </a:solidFill>
              <a:highlight>
                <a:srgbClr val="FFFFFF"/>
              </a:highlight>
            </a:endParaRPr>
          </a:p>
          <a:p>
            <a:pPr indent="0" lvl="0" marL="457200" rtl="0" algn="l">
              <a:lnSpc>
                <a:spcPct val="218181"/>
              </a:lnSpc>
              <a:spcBef>
                <a:spcPts val="0"/>
              </a:spcBef>
              <a:spcAft>
                <a:spcPts val="0"/>
              </a:spcAft>
              <a:buNone/>
            </a:pPr>
            <a:r>
              <a:rPr lang="en" sz="1600">
                <a:solidFill>
                  <a:srgbClr val="292929"/>
                </a:solidFill>
                <a:highlight>
                  <a:srgbClr val="F2F2F2"/>
                </a:highlight>
              </a:rPr>
              <a:t>godotenv </a:t>
            </a:r>
            <a:r>
              <a:rPr lang="en" sz="1600">
                <a:solidFill>
                  <a:srgbClr val="292929"/>
                </a:solidFill>
                <a:highlight>
                  <a:srgbClr val="FFFFFF"/>
                </a:highlight>
              </a:rPr>
              <a:t>provides a </a:t>
            </a:r>
            <a:r>
              <a:rPr lang="en" sz="1600">
                <a:solidFill>
                  <a:srgbClr val="292929"/>
                </a:solidFill>
                <a:highlight>
                  <a:srgbClr val="F2F2F2"/>
                </a:highlight>
              </a:rPr>
              <a:t>Load </a:t>
            </a:r>
            <a:r>
              <a:rPr lang="en" sz="1600">
                <a:solidFill>
                  <a:srgbClr val="292929"/>
                </a:solidFill>
                <a:highlight>
                  <a:srgbClr val="FFFFFF"/>
                </a:highlight>
              </a:rPr>
              <a:t>method to load the env files.</a:t>
            </a:r>
            <a:endParaRPr sz="1600">
              <a:solidFill>
                <a:srgbClr val="292929"/>
              </a:solidFill>
              <a:highlight>
                <a:srgbClr val="FFFFFF"/>
              </a:highlight>
            </a:endParaRPr>
          </a:p>
          <a:p>
            <a:pPr indent="0" lvl="0" marL="457200" marR="190500" rtl="0" algn="l">
              <a:lnSpc>
                <a:spcPct val="118000"/>
              </a:lnSpc>
              <a:spcBef>
                <a:spcPts val="0"/>
              </a:spcBef>
              <a:spcAft>
                <a:spcPts val="0"/>
              </a:spcAft>
              <a:buNone/>
            </a:pPr>
            <a:r>
              <a:rPr lang="en" sz="1600">
                <a:solidFill>
                  <a:srgbClr val="292929"/>
                </a:solidFill>
                <a:highlight>
                  <a:srgbClr val="F2F2F2"/>
                </a:highlight>
              </a:rPr>
              <a:t>// Load the .env file in the current directory</a:t>
            </a:r>
            <a:endParaRPr sz="1600">
              <a:solidFill>
                <a:srgbClr val="292929"/>
              </a:solidFill>
              <a:highlight>
                <a:srgbClr val="F2F2F2"/>
              </a:highlight>
            </a:endParaRPr>
          </a:p>
          <a:p>
            <a:pPr indent="0" lvl="0" marL="457200" marR="190500" rtl="0" algn="l">
              <a:lnSpc>
                <a:spcPct val="118000"/>
              </a:lnSpc>
              <a:spcBef>
                <a:spcPts val="0"/>
              </a:spcBef>
              <a:spcAft>
                <a:spcPts val="0"/>
              </a:spcAft>
              <a:buNone/>
            </a:pPr>
            <a:r>
              <a:rPr b="1" lang="en" sz="1600">
                <a:solidFill>
                  <a:srgbClr val="292929"/>
                </a:solidFill>
                <a:highlight>
                  <a:srgbClr val="F2F2F2"/>
                </a:highlight>
              </a:rPr>
              <a:t>godotenv.Load()</a:t>
            </a:r>
            <a:endParaRPr b="1" sz="1600">
              <a:solidFill>
                <a:srgbClr val="292929"/>
              </a:solidFill>
              <a:highlight>
                <a:srgbClr val="F2F2F2"/>
              </a:highlight>
            </a:endParaRPr>
          </a:p>
          <a:p>
            <a:pPr indent="0" lvl="0" marL="457200" marR="190500" rtl="0" algn="l">
              <a:lnSpc>
                <a:spcPct val="118000"/>
              </a:lnSpc>
              <a:spcBef>
                <a:spcPts val="0"/>
              </a:spcBef>
              <a:spcAft>
                <a:spcPts val="0"/>
              </a:spcAft>
              <a:buNone/>
            </a:pPr>
            <a:r>
              <a:t/>
            </a:r>
            <a:endParaRPr sz="1600">
              <a:solidFill>
                <a:srgbClr val="292929"/>
              </a:solidFill>
              <a:highlight>
                <a:srgbClr val="F2F2F2"/>
              </a:highlight>
            </a:endParaRPr>
          </a:p>
          <a:p>
            <a:pPr indent="0" lvl="0" marL="457200" marR="190500" rtl="0" algn="l">
              <a:lnSpc>
                <a:spcPct val="118000"/>
              </a:lnSpc>
              <a:spcBef>
                <a:spcPts val="0"/>
              </a:spcBef>
              <a:spcAft>
                <a:spcPts val="0"/>
              </a:spcAft>
              <a:buNone/>
            </a:pPr>
            <a:r>
              <a:rPr lang="en" sz="1600">
                <a:solidFill>
                  <a:srgbClr val="292929"/>
                </a:solidFill>
                <a:highlight>
                  <a:srgbClr val="F2F2F2"/>
                </a:highlight>
              </a:rPr>
              <a:t>// or</a:t>
            </a:r>
            <a:endParaRPr sz="1600">
              <a:solidFill>
                <a:srgbClr val="292929"/>
              </a:solidFill>
              <a:highlight>
                <a:srgbClr val="F2F2F2"/>
              </a:highlight>
            </a:endParaRPr>
          </a:p>
          <a:p>
            <a:pPr indent="0" lvl="0" marL="457200" marR="190500" rtl="0" algn="l">
              <a:lnSpc>
                <a:spcPct val="118000"/>
              </a:lnSpc>
              <a:spcBef>
                <a:spcPts val="0"/>
              </a:spcBef>
              <a:spcAft>
                <a:spcPts val="0"/>
              </a:spcAft>
              <a:buNone/>
            </a:pPr>
            <a:r>
              <a:rPr b="1" lang="en" sz="1600">
                <a:solidFill>
                  <a:srgbClr val="292929"/>
                </a:solidFill>
                <a:highlight>
                  <a:srgbClr val="F2F2F2"/>
                </a:highlight>
              </a:rPr>
              <a:t>godotenv.Load(".env")</a:t>
            </a:r>
            <a:endParaRPr b="1" sz="1600">
              <a:solidFill>
                <a:srgbClr val="292929"/>
              </a:solidFill>
              <a:highlight>
                <a:srgbClr val="F2F2F2"/>
              </a:highlight>
            </a:endParaRPr>
          </a:p>
          <a:p>
            <a:pPr indent="0" lvl="0" marL="457200" marR="190500" rtl="0" algn="l">
              <a:lnSpc>
                <a:spcPct val="118000"/>
              </a:lnSpc>
              <a:spcBef>
                <a:spcPts val="0"/>
              </a:spcBef>
              <a:spcAft>
                <a:spcPts val="0"/>
              </a:spcAft>
              <a:buNone/>
            </a:pPr>
            <a:r>
              <a:t/>
            </a:r>
            <a:endParaRPr b="1" sz="1600">
              <a:solidFill>
                <a:srgbClr val="292929"/>
              </a:solidFill>
              <a:highlight>
                <a:srgbClr val="F2F2F2"/>
              </a:highlight>
            </a:endParaRPr>
          </a:p>
          <a:p>
            <a:pPr indent="0" lvl="0" marL="457200" marR="190500" rtl="0" algn="l">
              <a:lnSpc>
                <a:spcPct val="118000"/>
              </a:lnSpc>
              <a:spcBef>
                <a:spcPts val="0"/>
              </a:spcBef>
              <a:spcAft>
                <a:spcPts val="0"/>
              </a:spcAft>
              <a:buNone/>
            </a:pPr>
            <a:r>
              <a:t/>
            </a:r>
            <a:endParaRPr b="1" sz="1600">
              <a:solidFill>
                <a:srgbClr val="292929"/>
              </a:solidFill>
              <a:highlight>
                <a:srgbClr val="F2F2F2"/>
              </a:highlight>
            </a:endParaRPr>
          </a:p>
          <a:p>
            <a:pPr indent="0" lvl="0" marL="457200" marR="190500" rtl="0" algn="l">
              <a:lnSpc>
                <a:spcPct val="118000"/>
              </a:lnSpc>
              <a:spcBef>
                <a:spcPts val="0"/>
              </a:spcBef>
              <a:spcAft>
                <a:spcPts val="0"/>
              </a:spcAft>
              <a:buNone/>
            </a:pPr>
            <a:r>
              <a:t/>
            </a:r>
            <a:endParaRPr b="1" sz="1600">
              <a:solidFill>
                <a:srgbClr val="292929"/>
              </a:solidFill>
              <a:highlight>
                <a:srgbClr val="F2F2F2"/>
              </a:highlight>
            </a:endParaRPr>
          </a:p>
          <a:p>
            <a:pPr indent="0" lvl="0" marL="457200" rtl="0" algn="l">
              <a:lnSpc>
                <a:spcPct val="100000"/>
              </a:lnSpc>
              <a:spcBef>
                <a:spcPts val="0"/>
              </a:spcBef>
              <a:spcAft>
                <a:spcPts val="0"/>
              </a:spcAft>
              <a:buNone/>
            </a:pPr>
            <a:r>
              <a:t/>
            </a:r>
            <a:endParaRPr sz="1600">
              <a:solidFill>
                <a:srgbClr val="292929"/>
              </a:solidFill>
              <a:highlight>
                <a:srgbClr val="FFFFFF"/>
              </a:highlight>
            </a:endParaRPr>
          </a:p>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rPr>
              <a:t>The problem with godot env that it does not load the</a:t>
            </a:r>
            <a:endParaRPr sz="1600">
              <a:solidFill>
                <a:srgbClr val="292929"/>
              </a:solidFill>
              <a:highlight>
                <a:srgbClr val="FFFFFF"/>
              </a:highlight>
            </a:endParaRPr>
          </a:p>
          <a:p>
            <a:pPr indent="0" lvl="0" marL="457200" rtl="0" algn="l">
              <a:lnSpc>
                <a:spcPct val="100000"/>
              </a:lnSpc>
              <a:spcBef>
                <a:spcPts val="0"/>
              </a:spcBef>
              <a:spcAft>
                <a:spcPts val="0"/>
              </a:spcAft>
              <a:buNone/>
            </a:pPr>
            <a:r>
              <a:rPr lang="en" sz="1600">
                <a:solidFill>
                  <a:srgbClr val="292929"/>
                </a:solidFill>
                <a:highlight>
                  <a:srgbClr val="FFFFFF"/>
                </a:highlight>
              </a:rPr>
              <a:t>environment variables automatically if they are not found in the env file</a:t>
            </a:r>
            <a:endParaRPr sz="1600">
              <a:solidFill>
                <a:srgbClr val="292929"/>
              </a:solidFill>
              <a:highlight>
                <a:srgbClr val="FFFFFF"/>
              </a:highlight>
            </a:endParaRPr>
          </a:p>
        </p:txBody>
      </p:sp>
      <p:sp>
        <p:nvSpPr>
          <p:cNvPr id="440" name="Google Shape;440;p66"/>
          <p:cNvSpPr txBox="1"/>
          <p:nvPr/>
        </p:nvSpPr>
        <p:spPr>
          <a:xfrm>
            <a:off x="5428325" y="1667050"/>
            <a:ext cx="35853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goDotEnvVariable</a:t>
            </a:r>
            <a:r>
              <a:rPr lang="en" sz="900">
                <a:solidFill>
                  <a:schemeClr val="dk1"/>
                </a:solidFill>
                <a:highlight>
                  <a:srgbClr val="FFFFFF"/>
                </a:highlight>
                <a:latin typeface="Courier New"/>
                <a:ea typeface="Courier New"/>
                <a:cs typeface="Courier New"/>
                <a:sym typeface="Courier New"/>
              </a:rPr>
              <a:t>(key </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8000"/>
                </a:solidFill>
                <a:highlight>
                  <a:srgbClr val="FFFFFF"/>
                </a:highlight>
                <a:latin typeface="Courier New"/>
                <a:ea typeface="Courier New"/>
                <a:cs typeface="Courier New"/>
                <a:sym typeface="Courier New"/>
              </a:rPr>
              <a:t>// load .env file</a:t>
            </a:r>
            <a:endParaRPr sz="9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err</a:t>
            </a:r>
            <a:r>
              <a:rPr lang="en" sz="900">
                <a:solidFill>
                  <a:schemeClr val="dk1"/>
                </a:solidFill>
                <a:highlight>
                  <a:srgbClr val="FFFFFF"/>
                </a:highlight>
                <a:latin typeface="Courier New"/>
                <a:ea typeface="Courier New"/>
                <a:cs typeface="Courier New"/>
                <a:sym typeface="Courier New"/>
              </a:rPr>
              <a:t> := godotenv.</a:t>
            </a:r>
            <a:r>
              <a:rPr lang="en" sz="900">
                <a:solidFill>
                  <a:srgbClr val="795E26"/>
                </a:solidFill>
                <a:highlight>
                  <a:srgbClr val="FFFFFF"/>
                </a:highlight>
                <a:latin typeface="Courier New"/>
                <a:ea typeface="Courier New"/>
                <a:cs typeface="Courier New"/>
                <a:sym typeface="Courier New"/>
              </a:rPr>
              <a:t>Load</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err !=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log.</a:t>
            </a:r>
            <a:r>
              <a:rPr lang="en" sz="900">
                <a:solidFill>
                  <a:srgbClr val="795E26"/>
                </a:solidFill>
                <a:highlight>
                  <a:srgbClr val="FFFFFF"/>
                </a:highlight>
                <a:latin typeface="Courier New"/>
                <a:ea typeface="Courier New"/>
                <a:cs typeface="Courier New"/>
                <a:sym typeface="Courier New"/>
              </a:rPr>
              <a:t>Fatalf</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"Error loading .env file"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os.</a:t>
            </a:r>
            <a:r>
              <a:rPr lang="en" sz="900">
                <a:solidFill>
                  <a:srgbClr val="795E26"/>
                </a:solidFill>
                <a:highlight>
                  <a:srgbClr val="FFFFFF"/>
                </a:highlight>
                <a:latin typeface="Courier New"/>
                <a:ea typeface="Courier New"/>
                <a:cs typeface="Courier New"/>
                <a:sym typeface="Courier New"/>
              </a:rPr>
              <a:t>Getenv</a:t>
            </a:r>
            <a:r>
              <a:rPr lang="en" sz="900">
                <a:solidFill>
                  <a:schemeClr val="dk1"/>
                </a:solidFill>
                <a:highlight>
                  <a:srgbClr val="FFFFFF"/>
                </a:highlight>
                <a:latin typeface="Courier New"/>
                <a:ea typeface="Courier New"/>
                <a:cs typeface="Courier New"/>
                <a:sym typeface="Courier New"/>
              </a:rPr>
              <a:t>(key)</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Go support libraries for configuration - 2. Viper</a:t>
            </a:r>
            <a:endParaRPr sz="2400"/>
          </a:p>
        </p:txBody>
      </p:sp>
      <p:sp>
        <p:nvSpPr>
          <p:cNvPr id="446" name="Google Shape;446;p67"/>
          <p:cNvSpPr txBox="1"/>
          <p:nvPr>
            <p:ph idx="1" type="body"/>
          </p:nvPr>
        </p:nvSpPr>
        <p:spPr>
          <a:xfrm>
            <a:off x="311700" y="887975"/>
            <a:ext cx="8520600" cy="39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From viper : </a:t>
            </a:r>
            <a:endParaRPr sz="1200">
              <a:solidFill>
                <a:srgbClr val="24292E"/>
              </a:solidFill>
              <a:highlight>
                <a:srgbClr val="FFFFFF"/>
              </a:highlight>
            </a:endParaRPr>
          </a:p>
          <a:p>
            <a:pPr indent="0" lvl="0" marL="0" rtl="0" algn="l">
              <a:spcBef>
                <a:spcPts val="1200"/>
              </a:spcBef>
              <a:spcAft>
                <a:spcPts val="0"/>
              </a:spcAft>
              <a:buNone/>
            </a:pPr>
            <a:r>
              <a:rPr lang="en" sz="1200">
                <a:solidFill>
                  <a:srgbClr val="24292E"/>
                </a:solidFill>
                <a:highlight>
                  <a:srgbClr val="FFFFFF"/>
                </a:highlight>
              </a:rPr>
              <a:t>“</a:t>
            </a:r>
            <a:r>
              <a:rPr i="1" lang="en" sz="1200">
                <a:solidFill>
                  <a:srgbClr val="24292E"/>
                </a:solidFill>
                <a:highlight>
                  <a:srgbClr val="FFFFFF"/>
                </a:highlight>
              </a:rPr>
              <a:t>Viper is a complete configuration solution for Go applications including 12-Factor apps. It is designed to work within an application, and can handle all types of configuration needs and formats. It supports:</a:t>
            </a:r>
            <a:endParaRPr i="1" sz="1200">
              <a:solidFill>
                <a:srgbClr val="24292E"/>
              </a:solidFill>
              <a:highlight>
                <a:srgbClr val="FFFFFF"/>
              </a:highlight>
            </a:endParaRPr>
          </a:p>
          <a:p>
            <a:pPr indent="-304800" lvl="0" marL="457200" rtl="0" algn="l">
              <a:spcBef>
                <a:spcPts val="1200"/>
              </a:spcBef>
              <a:spcAft>
                <a:spcPts val="0"/>
              </a:spcAft>
              <a:buClr>
                <a:srgbClr val="24292E"/>
              </a:buClr>
              <a:buSzPts val="1200"/>
              <a:buChar char="●"/>
            </a:pPr>
            <a:r>
              <a:rPr i="1" lang="en" sz="1200">
                <a:solidFill>
                  <a:srgbClr val="24292E"/>
                </a:solidFill>
                <a:highlight>
                  <a:srgbClr val="FFFFFF"/>
                </a:highlight>
              </a:rPr>
              <a:t>setting defaults</a:t>
            </a:r>
            <a:endParaRPr i="1"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i="1" lang="en" sz="1200">
                <a:solidFill>
                  <a:srgbClr val="24292E"/>
                </a:solidFill>
                <a:highlight>
                  <a:srgbClr val="FFFFFF"/>
                </a:highlight>
              </a:rPr>
              <a:t>reading from JSON, TOML, YAML, HCL, envfile and Java properties config files</a:t>
            </a:r>
            <a:endParaRPr i="1"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i="1" lang="en" sz="1200">
                <a:solidFill>
                  <a:srgbClr val="24292E"/>
                </a:solidFill>
                <a:highlight>
                  <a:srgbClr val="FFFFFF"/>
                </a:highlight>
              </a:rPr>
              <a:t>live watching and re-reading of config files (optional)</a:t>
            </a:r>
            <a:endParaRPr i="1"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i="1" lang="en" sz="1200">
                <a:solidFill>
                  <a:srgbClr val="24292E"/>
                </a:solidFill>
                <a:highlight>
                  <a:srgbClr val="FFFFFF"/>
                </a:highlight>
              </a:rPr>
              <a:t>reading from environment variables</a:t>
            </a:r>
            <a:endParaRPr i="1"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i="1" lang="en" sz="1200">
                <a:solidFill>
                  <a:srgbClr val="24292E"/>
                </a:solidFill>
                <a:highlight>
                  <a:srgbClr val="FFFFFF"/>
                </a:highlight>
              </a:rPr>
              <a:t>reading from remote config systems (etcd or Consul), and watching changes</a:t>
            </a:r>
            <a:endParaRPr i="1"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i="1" lang="en" sz="1200">
                <a:solidFill>
                  <a:srgbClr val="24292E"/>
                </a:solidFill>
                <a:highlight>
                  <a:srgbClr val="FFFFFF"/>
                </a:highlight>
              </a:rPr>
              <a:t>reading from command line flags</a:t>
            </a:r>
            <a:endParaRPr i="1"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i="1" lang="en" sz="1200">
                <a:solidFill>
                  <a:srgbClr val="24292E"/>
                </a:solidFill>
                <a:highlight>
                  <a:srgbClr val="FFFFFF"/>
                </a:highlight>
              </a:rPr>
              <a:t>reading from buffer</a:t>
            </a:r>
            <a:endParaRPr i="1"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i="1" lang="en" sz="1200">
                <a:solidFill>
                  <a:srgbClr val="24292E"/>
                </a:solidFill>
                <a:highlight>
                  <a:srgbClr val="FFFFFF"/>
                </a:highlight>
              </a:rPr>
              <a:t>setting explicit values</a:t>
            </a:r>
            <a:endParaRPr i="1" sz="1200">
              <a:solidFill>
                <a:srgbClr val="24292E"/>
              </a:solidFill>
              <a:highlight>
                <a:srgbClr val="FFFFFF"/>
              </a:highlight>
            </a:endParaRPr>
          </a:p>
          <a:p>
            <a:pPr indent="0" lvl="0" marL="0" rtl="0" algn="l">
              <a:spcBef>
                <a:spcPts val="1200"/>
              </a:spcBef>
              <a:spcAft>
                <a:spcPts val="0"/>
              </a:spcAft>
              <a:buNone/>
            </a:pPr>
            <a:r>
              <a:rPr i="1" lang="en" sz="1200">
                <a:solidFill>
                  <a:srgbClr val="24292E"/>
                </a:solidFill>
                <a:highlight>
                  <a:srgbClr val="FFFFFF"/>
                </a:highlight>
              </a:rPr>
              <a:t>Viper can be thought of as a registry for all of your applications configuration needs.”</a:t>
            </a:r>
            <a:endParaRPr i="1" sz="1200">
              <a:solidFill>
                <a:srgbClr val="24292E"/>
              </a:solidFill>
              <a:highlight>
                <a:srgbClr val="FFFFFF"/>
              </a:highlight>
            </a:endParaRPr>
          </a:p>
          <a:p>
            <a:pPr indent="0" lvl="0" marL="0" rtl="0" algn="l">
              <a:lnSpc>
                <a:spcPct val="100000"/>
              </a:lnSpc>
              <a:spcBef>
                <a:spcPts val="120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8"/>
          <p:cNvSpPr txBox="1"/>
          <p:nvPr>
            <p:ph type="title"/>
          </p:nvPr>
        </p:nvSpPr>
        <p:spPr>
          <a:xfrm>
            <a:off x="311700" y="107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Reading Configuration with viper</a:t>
            </a:r>
            <a:endParaRPr sz="2400"/>
          </a:p>
        </p:txBody>
      </p:sp>
      <p:sp>
        <p:nvSpPr>
          <p:cNvPr id="452" name="Google Shape;452;p68"/>
          <p:cNvSpPr txBox="1"/>
          <p:nvPr>
            <p:ph idx="1" type="body"/>
          </p:nvPr>
        </p:nvSpPr>
        <p:spPr>
          <a:xfrm>
            <a:off x="366075" y="627000"/>
            <a:ext cx="4440300" cy="3681000"/>
          </a:xfrm>
          <a:prstGeom prst="rect">
            <a:avLst/>
          </a:prstGeom>
        </p:spPr>
        <p:txBody>
          <a:bodyPr anchorCtr="0" anchor="t" bIns="91425" lIns="91425" spcFirstLastPara="1" rIns="91425" wrap="square" tIns="91425">
            <a:noAutofit/>
          </a:bodyPr>
          <a:lstStyle/>
          <a:p>
            <a:pPr indent="-317500" lvl="0" marL="292100" rtl="0" algn="l">
              <a:lnSpc>
                <a:spcPct val="100000"/>
              </a:lnSpc>
              <a:spcBef>
                <a:spcPts val="0"/>
              </a:spcBef>
              <a:spcAft>
                <a:spcPts val="0"/>
              </a:spcAft>
              <a:buClr>
                <a:srgbClr val="000000"/>
              </a:buClr>
              <a:buSzPts val="1400"/>
              <a:buFont typeface="Arial"/>
              <a:buChar char="●"/>
            </a:pPr>
            <a:r>
              <a:rPr lang="en" sz="1400">
                <a:solidFill>
                  <a:srgbClr val="000000"/>
                </a:solidFill>
                <a:highlight>
                  <a:srgbClr val="F2F2F2"/>
                </a:highlight>
              </a:rPr>
              <a:t>viper.SetConfigName("config")</a:t>
            </a:r>
            <a:r>
              <a:rPr lang="en" sz="1400">
                <a:solidFill>
                  <a:srgbClr val="000000"/>
                </a:solidFill>
                <a:highlight>
                  <a:srgbClr val="FFFFFF"/>
                </a:highlight>
              </a:rPr>
              <a:t> → Provides the configuration file name.</a:t>
            </a:r>
            <a:endParaRPr sz="1400">
              <a:solidFill>
                <a:srgbClr val="000000"/>
              </a:solidFill>
              <a:highlight>
                <a:srgbClr val="FFFFFF"/>
              </a:highlight>
            </a:endParaRPr>
          </a:p>
          <a:p>
            <a:pPr indent="0" lvl="0" marL="457200" rtl="0" algn="l">
              <a:lnSpc>
                <a:spcPct val="100000"/>
              </a:lnSpc>
              <a:spcBef>
                <a:spcPts val="0"/>
              </a:spcBef>
              <a:spcAft>
                <a:spcPts val="0"/>
              </a:spcAft>
              <a:buNone/>
            </a:pPr>
            <a:r>
              <a:t/>
            </a:r>
            <a:endParaRPr sz="1400">
              <a:solidFill>
                <a:srgbClr val="000000"/>
              </a:solidFill>
              <a:highlight>
                <a:srgbClr val="FFFFFF"/>
              </a:highlight>
            </a:endParaRPr>
          </a:p>
          <a:p>
            <a:pPr indent="-317500" lvl="0" marL="292100" rtl="0" algn="l">
              <a:lnSpc>
                <a:spcPct val="100000"/>
              </a:lnSpc>
              <a:spcBef>
                <a:spcPts val="0"/>
              </a:spcBef>
              <a:spcAft>
                <a:spcPts val="0"/>
              </a:spcAft>
              <a:buClr>
                <a:srgbClr val="000000"/>
              </a:buClr>
              <a:buSzPts val="1400"/>
              <a:buFont typeface="Arial"/>
              <a:buChar char="●"/>
            </a:pPr>
            <a:r>
              <a:rPr lang="en" sz="1400">
                <a:solidFill>
                  <a:srgbClr val="000000"/>
                </a:solidFill>
                <a:highlight>
                  <a:srgbClr val="F2F2F2"/>
                </a:highlight>
              </a:rPr>
              <a:t>viper.SetConfigPath(".")</a:t>
            </a:r>
            <a:r>
              <a:rPr lang="en" sz="1400">
                <a:solidFill>
                  <a:srgbClr val="000000"/>
                </a:solidFill>
                <a:highlight>
                  <a:srgbClr val="FFFFFF"/>
                </a:highlight>
              </a:rPr>
              <a:t> → Provides the path in which viper needs to search for the configuration file.</a:t>
            </a:r>
            <a:endParaRPr sz="1400">
              <a:solidFill>
                <a:srgbClr val="000000"/>
              </a:solidFill>
              <a:highlight>
                <a:srgbClr val="FFFFFF"/>
              </a:highlight>
            </a:endParaRPr>
          </a:p>
          <a:p>
            <a:pPr indent="0" lvl="0" marL="457200" rtl="0" algn="l">
              <a:lnSpc>
                <a:spcPct val="100000"/>
              </a:lnSpc>
              <a:spcBef>
                <a:spcPts val="0"/>
              </a:spcBef>
              <a:spcAft>
                <a:spcPts val="0"/>
              </a:spcAft>
              <a:buNone/>
            </a:pPr>
            <a:r>
              <a:t/>
            </a:r>
            <a:endParaRPr sz="1400">
              <a:solidFill>
                <a:srgbClr val="000000"/>
              </a:solidFill>
              <a:highlight>
                <a:srgbClr val="FFFFFF"/>
              </a:highlight>
            </a:endParaRPr>
          </a:p>
          <a:p>
            <a:pPr indent="-317500" lvl="0" marL="292100" rtl="0" algn="l">
              <a:lnSpc>
                <a:spcPct val="100000"/>
              </a:lnSpc>
              <a:spcBef>
                <a:spcPts val="0"/>
              </a:spcBef>
              <a:spcAft>
                <a:spcPts val="0"/>
              </a:spcAft>
              <a:buClr>
                <a:srgbClr val="000000"/>
              </a:buClr>
              <a:buSzPts val="1400"/>
              <a:buFont typeface="Arial"/>
              <a:buChar char="●"/>
            </a:pPr>
            <a:r>
              <a:rPr lang="en" sz="1400">
                <a:solidFill>
                  <a:srgbClr val="000000"/>
                </a:solidFill>
                <a:highlight>
                  <a:srgbClr val="F2F2F2"/>
                </a:highlight>
              </a:rPr>
              <a:t>viper.AutomaticEnv()</a:t>
            </a:r>
            <a:r>
              <a:rPr lang="en" sz="1400">
                <a:solidFill>
                  <a:srgbClr val="000000"/>
                </a:solidFill>
                <a:highlight>
                  <a:srgbClr val="FFFFFF"/>
                </a:highlight>
              </a:rPr>
              <a:t> → Tells viper to look at the Environment Variables.</a:t>
            </a:r>
            <a:endParaRPr sz="1400">
              <a:solidFill>
                <a:srgbClr val="000000"/>
              </a:solidFill>
              <a:highlight>
                <a:srgbClr val="FFFFFF"/>
              </a:highlight>
            </a:endParaRPr>
          </a:p>
          <a:p>
            <a:pPr indent="0" lvl="0" marL="457200" rtl="0" algn="l">
              <a:lnSpc>
                <a:spcPct val="100000"/>
              </a:lnSpc>
              <a:spcBef>
                <a:spcPts val="0"/>
              </a:spcBef>
              <a:spcAft>
                <a:spcPts val="0"/>
              </a:spcAft>
              <a:buNone/>
            </a:pPr>
            <a:r>
              <a:t/>
            </a:r>
            <a:endParaRPr sz="1400">
              <a:solidFill>
                <a:srgbClr val="000000"/>
              </a:solidFill>
              <a:highlight>
                <a:srgbClr val="FFFFFF"/>
              </a:highlight>
            </a:endParaRPr>
          </a:p>
          <a:p>
            <a:pPr indent="-317500" lvl="0" marL="292100" rtl="0" algn="l">
              <a:lnSpc>
                <a:spcPct val="100000"/>
              </a:lnSpc>
              <a:spcBef>
                <a:spcPts val="0"/>
              </a:spcBef>
              <a:spcAft>
                <a:spcPts val="0"/>
              </a:spcAft>
              <a:buClr>
                <a:srgbClr val="000000"/>
              </a:buClr>
              <a:buSzPts val="1400"/>
              <a:buFont typeface="Arial"/>
              <a:buChar char="●"/>
            </a:pPr>
            <a:r>
              <a:rPr lang="en" sz="1400">
                <a:solidFill>
                  <a:srgbClr val="000000"/>
                </a:solidFill>
                <a:highlight>
                  <a:srgbClr val="F2F2F2"/>
                </a:highlight>
              </a:rPr>
              <a:t>viper.ReadInConfig()</a:t>
            </a:r>
            <a:r>
              <a:rPr lang="en" sz="1400">
                <a:solidFill>
                  <a:srgbClr val="000000"/>
                </a:solidFill>
                <a:highlight>
                  <a:srgbClr val="FFFFFF"/>
                </a:highlight>
              </a:rPr>
              <a:t> → Reads all the configuration variables.</a:t>
            </a:r>
            <a:endParaRPr sz="1400">
              <a:solidFill>
                <a:srgbClr val="000000"/>
              </a:solidFill>
              <a:highlight>
                <a:srgbClr val="FFFFFF"/>
              </a:highlight>
            </a:endParaRPr>
          </a:p>
          <a:p>
            <a:pPr indent="0" lvl="0" marL="457200" rtl="0" algn="l">
              <a:lnSpc>
                <a:spcPct val="100000"/>
              </a:lnSpc>
              <a:spcBef>
                <a:spcPts val="0"/>
              </a:spcBef>
              <a:spcAft>
                <a:spcPts val="0"/>
              </a:spcAft>
              <a:buNone/>
            </a:pPr>
            <a:r>
              <a:t/>
            </a:r>
            <a:endParaRPr sz="1400">
              <a:solidFill>
                <a:srgbClr val="000000"/>
              </a:solidFill>
              <a:highlight>
                <a:srgbClr val="FFFFFF"/>
              </a:highlight>
            </a:endParaRPr>
          </a:p>
          <a:p>
            <a:pPr indent="-317500" lvl="0" marL="292100" rtl="0" algn="l">
              <a:lnSpc>
                <a:spcPct val="100000"/>
              </a:lnSpc>
              <a:spcBef>
                <a:spcPts val="0"/>
              </a:spcBef>
              <a:spcAft>
                <a:spcPts val="0"/>
              </a:spcAft>
              <a:buClr>
                <a:srgbClr val="000000"/>
              </a:buClr>
              <a:buSzPts val="1400"/>
              <a:buFont typeface="Arial"/>
              <a:buChar char="●"/>
            </a:pPr>
            <a:r>
              <a:rPr lang="en" sz="1400">
                <a:solidFill>
                  <a:srgbClr val="000000"/>
                </a:solidFill>
                <a:highlight>
                  <a:srgbClr val="F2F2F2"/>
                </a:highlight>
              </a:rPr>
              <a:t>viper.Get("variable_name")</a:t>
            </a:r>
            <a:r>
              <a:rPr lang="en" sz="1400">
                <a:solidFill>
                  <a:srgbClr val="000000"/>
                </a:solidFill>
                <a:highlight>
                  <a:srgbClr val="FFFFFF"/>
                </a:highlight>
              </a:rPr>
              <a:t> → Returns the value of the "variable name" variable from environment configurations first and if it is not available, it reads from the configuration file.</a:t>
            </a:r>
            <a:endParaRPr sz="1400">
              <a:solidFill>
                <a:srgbClr val="000000"/>
              </a:solidFill>
              <a:highlight>
                <a:srgbClr val="FFFFFF"/>
              </a:highlight>
            </a:endParaRPr>
          </a:p>
          <a:p>
            <a:pPr indent="0" lvl="0" marL="457200" rtl="0" algn="l">
              <a:lnSpc>
                <a:spcPct val="100000"/>
              </a:lnSpc>
              <a:spcBef>
                <a:spcPts val="0"/>
              </a:spcBef>
              <a:spcAft>
                <a:spcPts val="0"/>
              </a:spcAft>
              <a:buNone/>
            </a:pPr>
            <a:r>
              <a:t/>
            </a:r>
            <a:endParaRPr sz="1400">
              <a:solidFill>
                <a:srgbClr val="000000"/>
              </a:solidFill>
              <a:highlight>
                <a:srgbClr val="FFFFFF"/>
              </a:highlight>
            </a:endParaRPr>
          </a:p>
          <a:p>
            <a:pPr indent="-317500" lvl="0" marL="292100" rtl="0" algn="l">
              <a:lnSpc>
                <a:spcPct val="100000"/>
              </a:lnSpc>
              <a:spcBef>
                <a:spcPts val="0"/>
              </a:spcBef>
              <a:spcAft>
                <a:spcPts val="0"/>
              </a:spcAft>
              <a:buClr>
                <a:srgbClr val="000000"/>
              </a:buClr>
              <a:buSzPts val="1400"/>
              <a:buFont typeface="Arial"/>
              <a:buChar char="●"/>
            </a:pPr>
            <a:r>
              <a:rPr lang="en" sz="1400">
                <a:solidFill>
                  <a:srgbClr val="000000"/>
                </a:solidFill>
                <a:highlight>
                  <a:srgbClr val="F2F2F2"/>
                </a:highlight>
              </a:rPr>
              <a:t>viper.SetDefault("database.dbname", "test_db")</a:t>
            </a:r>
            <a:r>
              <a:rPr lang="en" sz="1400">
                <a:solidFill>
                  <a:srgbClr val="000000"/>
                </a:solidFill>
                <a:highlight>
                  <a:srgbClr val="FFFFFF"/>
                </a:highlight>
              </a:rPr>
              <a:t> → Sets a default value</a:t>
            </a:r>
            <a:endParaRPr sz="1400">
              <a:solidFill>
                <a:srgbClr val="000000"/>
              </a:solidFill>
              <a:highlight>
                <a:srgbClr val="FFFFFF"/>
              </a:highlight>
            </a:endParaRPr>
          </a:p>
          <a:p>
            <a:pPr indent="0" lvl="0" marL="0" rtl="0" algn="l">
              <a:lnSpc>
                <a:spcPct val="100000"/>
              </a:lnSpc>
              <a:spcBef>
                <a:spcPts val="0"/>
              </a:spcBef>
              <a:spcAft>
                <a:spcPts val="0"/>
              </a:spcAft>
              <a:buNone/>
            </a:pPr>
            <a:r>
              <a:t/>
            </a:r>
            <a:endParaRPr sz="1400">
              <a:solidFill>
                <a:srgbClr val="000000"/>
              </a:solidFill>
              <a:highlight>
                <a:srgbClr val="FFFFFF"/>
              </a:highlight>
            </a:endParaRPr>
          </a:p>
          <a:p>
            <a:pPr indent="0" lvl="0" marL="0" rtl="0" algn="l">
              <a:lnSpc>
                <a:spcPct val="100000"/>
              </a:lnSpc>
              <a:spcBef>
                <a:spcPts val="0"/>
              </a:spcBef>
              <a:spcAft>
                <a:spcPts val="0"/>
              </a:spcAft>
              <a:buNone/>
            </a:pPr>
            <a:r>
              <a:t/>
            </a:r>
            <a:endParaRPr sz="1400">
              <a:solidFill>
                <a:srgbClr val="000000"/>
              </a:solidFill>
              <a:highlight>
                <a:srgbClr val="FFFFFF"/>
              </a:highlight>
            </a:endParaRPr>
          </a:p>
          <a:p>
            <a:pPr indent="0" lvl="0" marL="0" rtl="0" algn="l">
              <a:lnSpc>
                <a:spcPct val="100000"/>
              </a:lnSpc>
              <a:spcBef>
                <a:spcPts val="0"/>
              </a:spcBef>
              <a:spcAft>
                <a:spcPts val="0"/>
              </a:spcAft>
              <a:buNone/>
            </a:pPr>
            <a:r>
              <a:t/>
            </a:r>
            <a:endParaRPr sz="1400">
              <a:solidFill>
                <a:srgbClr val="000000"/>
              </a:solidFill>
              <a:highlight>
                <a:srgbClr val="FFFFFF"/>
              </a:highlight>
            </a:endParaRPr>
          </a:p>
        </p:txBody>
      </p:sp>
      <p:sp>
        <p:nvSpPr>
          <p:cNvPr id="453" name="Google Shape;453;p68"/>
          <p:cNvSpPr txBox="1"/>
          <p:nvPr/>
        </p:nvSpPr>
        <p:spPr>
          <a:xfrm>
            <a:off x="5051375" y="216425"/>
            <a:ext cx="3912000" cy="488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package</a:t>
            </a:r>
            <a:r>
              <a:rPr lang="en" sz="600">
                <a:solidFill>
                  <a:schemeClr val="dk1"/>
                </a:solidFill>
                <a:highlight>
                  <a:srgbClr val="FFFFFF"/>
                </a:highlight>
                <a:latin typeface="Courier New"/>
                <a:ea typeface="Courier New"/>
                <a:cs typeface="Courier New"/>
                <a:sym typeface="Courier New"/>
              </a:rPr>
              <a:t> main</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import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"fmt"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"github.com/spf13/viper"</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corev1 </a:t>
            </a:r>
            <a:r>
              <a:rPr lang="en" sz="600">
                <a:solidFill>
                  <a:srgbClr val="A31515"/>
                </a:solidFill>
                <a:highlight>
                  <a:srgbClr val="FFFFFF"/>
                </a:highlight>
                <a:latin typeface="Courier New"/>
                <a:ea typeface="Courier New"/>
                <a:cs typeface="Courier New"/>
                <a:sym typeface="Courier New"/>
              </a:rPr>
              <a:t>"k8s.io/api/core/v1"</a:t>
            </a:r>
            <a:endParaRPr sz="6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func</a:t>
            </a:r>
            <a:r>
              <a:rPr lang="en" sz="600">
                <a:solidFill>
                  <a:schemeClr val="dk1"/>
                </a:solidFill>
                <a:highlight>
                  <a:srgbClr val="FFFFFF"/>
                </a:highlight>
                <a:latin typeface="Courier New"/>
                <a:ea typeface="Courier New"/>
                <a:cs typeface="Courier New"/>
                <a:sym typeface="Courier New"/>
              </a:rPr>
              <a:t> </a:t>
            </a:r>
            <a:r>
              <a:rPr lang="en" sz="600">
                <a:solidFill>
                  <a:srgbClr val="795E26"/>
                </a:solidFill>
                <a:highlight>
                  <a:srgbClr val="FFFFFF"/>
                </a:highlight>
                <a:latin typeface="Courier New"/>
                <a:ea typeface="Courier New"/>
                <a:cs typeface="Courier New"/>
                <a:sym typeface="Courier New"/>
              </a:rPr>
              <a:t>main</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the file name of the configurations file</a:t>
            </a:r>
            <a:endParaRPr sz="6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SetConfigName</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"config"</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the path to look for the configurations file</a:t>
            </a:r>
            <a:endParaRPr sz="6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AddConfigPath</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Enable VIPER to read Environment Variables</a:t>
            </a:r>
            <a:endParaRPr sz="6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AutomaticEnv</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SetConfigType</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"yml"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00FF"/>
                </a:solidFill>
                <a:highlight>
                  <a:srgbClr val="FFFFFF"/>
                </a:highlight>
                <a:latin typeface="Courier New"/>
                <a:ea typeface="Courier New"/>
                <a:cs typeface="Courier New"/>
                <a:sym typeface="Courier New"/>
              </a:rPr>
              <a:t>var</a:t>
            </a: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configuration</a:t>
            </a:r>
            <a:r>
              <a:rPr lang="en" sz="600">
                <a:solidFill>
                  <a:schemeClr val="dk1"/>
                </a:solidFill>
                <a:highlight>
                  <a:srgbClr val="FFFFFF"/>
                </a:highlight>
                <a:latin typeface="Courier New"/>
                <a:ea typeface="Courier New"/>
                <a:cs typeface="Courier New"/>
                <a:sym typeface="Courier New"/>
              </a:rPr>
              <a:t> corev1.Secret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F00DB"/>
                </a:solidFill>
                <a:highlight>
                  <a:srgbClr val="FFFFFF"/>
                </a:highlight>
                <a:latin typeface="Courier New"/>
                <a:ea typeface="Courier New"/>
                <a:cs typeface="Courier New"/>
                <a:sym typeface="Courier New"/>
              </a:rPr>
              <a:t>if</a:t>
            </a: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err</a:t>
            </a:r>
            <a:r>
              <a:rPr lang="en" sz="600">
                <a:solidFill>
                  <a:schemeClr val="dk1"/>
                </a:solidFill>
                <a:highlight>
                  <a:srgbClr val="FFFFFF"/>
                </a:highlight>
                <a:latin typeface="Courier New"/>
                <a:ea typeface="Courier New"/>
                <a:cs typeface="Courier New"/>
                <a:sym typeface="Courier New"/>
              </a:rPr>
              <a:t> := viper.</a:t>
            </a:r>
            <a:r>
              <a:rPr lang="en" sz="600">
                <a:solidFill>
                  <a:srgbClr val="795E26"/>
                </a:solidFill>
                <a:highlight>
                  <a:srgbClr val="FFFFFF"/>
                </a:highlight>
                <a:latin typeface="Courier New"/>
                <a:ea typeface="Courier New"/>
                <a:cs typeface="Courier New"/>
                <a:sym typeface="Courier New"/>
              </a:rPr>
              <a:t>ReadInConfig</a:t>
            </a:r>
            <a:r>
              <a:rPr lang="en" sz="600">
                <a:solidFill>
                  <a:schemeClr val="dk1"/>
                </a:solidFill>
                <a:highlight>
                  <a:srgbClr val="FFFFFF"/>
                </a:highlight>
                <a:latin typeface="Courier New"/>
                <a:ea typeface="Courier New"/>
                <a:cs typeface="Courier New"/>
                <a:sym typeface="Courier New"/>
              </a:rPr>
              <a:t>(); err != </a:t>
            </a:r>
            <a:r>
              <a:rPr lang="en" sz="600">
                <a:solidFill>
                  <a:srgbClr val="0000FF"/>
                </a:solidFill>
                <a:highlight>
                  <a:srgbClr val="FFFFFF"/>
                </a:highlight>
                <a:latin typeface="Courier New"/>
                <a:ea typeface="Courier New"/>
                <a:cs typeface="Courier New"/>
                <a:sym typeface="Courier New"/>
              </a:rPr>
              <a:t>nil</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Printf</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"Error reading config file, %s"</a:t>
            </a:r>
            <a:r>
              <a:rPr lang="en" sz="600">
                <a:solidFill>
                  <a:schemeClr val="dk1"/>
                </a:solidFill>
                <a:highlight>
                  <a:srgbClr val="FFFFFF"/>
                </a:highlight>
                <a:latin typeface="Courier New"/>
                <a:ea typeface="Courier New"/>
                <a:cs typeface="Courier New"/>
                <a:sym typeface="Courier New"/>
              </a:rPr>
              <a:t>, err)</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undefined variables</a:t>
            </a:r>
            <a:endParaRPr sz="6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SetDefault</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"database.dbname"</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"test_db"</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err</a:t>
            </a:r>
            <a:r>
              <a:rPr lang="en" sz="600">
                <a:solidFill>
                  <a:schemeClr val="dk1"/>
                </a:solidFill>
                <a:highlight>
                  <a:srgbClr val="FFFFFF"/>
                </a:highlight>
                <a:latin typeface="Courier New"/>
                <a:ea typeface="Courier New"/>
                <a:cs typeface="Courier New"/>
                <a:sym typeface="Courier New"/>
              </a:rPr>
              <a:t> := viper.</a:t>
            </a:r>
            <a:r>
              <a:rPr lang="en" sz="600">
                <a:solidFill>
                  <a:srgbClr val="795E26"/>
                </a:solidFill>
                <a:highlight>
                  <a:srgbClr val="FFFFFF"/>
                </a:highlight>
                <a:latin typeface="Courier New"/>
                <a:ea typeface="Courier New"/>
                <a:cs typeface="Courier New"/>
                <a:sym typeface="Courier New"/>
              </a:rPr>
              <a:t>Unmarshal</a:t>
            </a:r>
            <a:r>
              <a:rPr lang="en" sz="600">
                <a:solidFill>
                  <a:schemeClr val="dk1"/>
                </a:solidFill>
                <a:highlight>
                  <a:srgbClr val="FFFFFF"/>
                </a:highlight>
                <a:latin typeface="Courier New"/>
                <a:ea typeface="Courier New"/>
                <a:cs typeface="Courier New"/>
                <a:sym typeface="Courier New"/>
              </a:rPr>
              <a:t>(&amp;configuration)</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F00DB"/>
                </a:solidFill>
                <a:highlight>
                  <a:srgbClr val="FFFFFF"/>
                </a:highlight>
                <a:latin typeface="Courier New"/>
                <a:ea typeface="Courier New"/>
                <a:cs typeface="Courier New"/>
                <a:sym typeface="Courier New"/>
              </a:rPr>
              <a:t>if</a:t>
            </a:r>
            <a:r>
              <a:rPr lang="en" sz="600">
                <a:solidFill>
                  <a:schemeClr val="dk1"/>
                </a:solidFill>
                <a:highlight>
                  <a:srgbClr val="FFFFFF"/>
                </a:highlight>
                <a:latin typeface="Courier New"/>
                <a:ea typeface="Courier New"/>
                <a:cs typeface="Courier New"/>
                <a:sym typeface="Courier New"/>
              </a:rPr>
              <a:t> err != </a:t>
            </a:r>
            <a:r>
              <a:rPr lang="en" sz="600">
                <a:solidFill>
                  <a:srgbClr val="0000FF"/>
                </a:solidFill>
                <a:highlight>
                  <a:srgbClr val="FFFFFF"/>
                </a:highlight>
                <a:latin typeface="Courier New"/>
                <a:ea typeface="Courier New"/>
                <a:cs typeface="Courier New"/>
                <a:sym typeface="Courier New"/>
              </a:rPr>
              <a:t>nil</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Printf</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"Unable to decode into struct, %v"</a:t>
            </a:r>
            <a:r>
              <a:rPr lang="en" sz="600">
                <a:solidFill>
                  <a:schemeClr val="dk1"/>
                </a:solidFill>
                <a:highlight>
                  <a:srgbClr val="FFFFFF"/>
                </a:highlight>
                <a:latin typeface="Courier New"/>
                <a:ea typeface="Courier New"/>
                <a:cs typeface="Courier New"/>
                <a:sym typeface="Courier New"/>
              </a:rPr>
              <a:t>, err)</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Reading variables using the model</a:t>
            </a:r>
            <a:endParaRPr sz="6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"Reading variables using the model.."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"username are</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configuration.StringData[</a:t>
            </a:r>
            <a:r>
              <a:rPr lang="en" sz="600">
                <a:solidFill>
                  <a:srgbClr val="A31515"/>
                </a:solidFill>
                <a:highlight>
                  <a:srgbClr val="FFFFFF"/>
                </a:highlight>
                <a:latin typeface="Courier New"/>
                <a:ea typeface="Courier New"/>
                <a:cs typeface="Courier New"/>
                <a:sym typeface="Courier New"/>
              </a:rPr>
              <a:t>"username"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"password is</a:t>
            </a:r>
            <a:r>
              <a:rPr lang="en" sz="600">
                <a:solidFill>
                  <a:srgbClr val="EE0000"/>
                </a:solidFill>
                <a:highlight>
                  <a:srgbClr val="FFFFFF"/>
                </a:highlight>
                <a:latin typeface="Courier New"/>
                <a:ea typeface="Courier New"/>
                <a:cs typeface="Courier New"/>
                <a:sym typeface="Courier New"/>
              </a:rPr>
              <a:t>\t\t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configuration.StringData[</a:t>
            </a:r>
            <a:r>
              <a:rPr lang="en" sz="600">
                <a:solidFill>
                  <a:srgbClr val="A31515"/>
                </a:solidFill>
                <a:highlight>
                  <a:srgbClr val="FFFFFF"/>
                </a:highlight>
                <a:latin typeface="Courier New"/>
                <a:ea typeface="Courier New"/>
                <a:cs typeface="Courier New"/>
                <a:sym typeface="Courier New"/>
              </a:rPr>
              <a:t>"password"</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Reading variables without using the model</a:t>
            </a:r>
            <a:endParaRPr sz="6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a:t>
            </a:r>
            <a:r>
              <a:rPr lang="en" sz="600">
                <a:solidFill>
                  <a:srgbClr val="EE0000"/>
                </a:solidFill>
                <a:highlight>
                  <a:srgbClr val="FFFFFF"/>
                </a:highlight>
                <a:latin typeface="Courier New"/>
                <a:ea typeface="Courier New"/>
                <a:cs typeface="Courier New"/>
                <a:sym typeface="Courier New"/>
              </a:rPr>
              <a:t>\n</a:t>
            </a:r>
            <a:r>
              <a:rPr lang="en" sz="600">
                <a:solidFill>
                  <a:srgbClr val="A31515"/>
                </a:solidFill>
                <a:highlight>
                  <a:srgbClr val="FFFFFF"/>
                </a:highlight>
                <a:latin typeface="Courier New"/>
                <a:ea typeface="Courier New"/>
                <a:cs typeface="Courier New"/>
                <a:sym typeface="Courier New"/>
              </a:rPr>
              <a:t>Reading variables without using the model.."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"database.dbname"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"EXAMPLE_PATH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"EXAMPLE_PATH"</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"EXAMPLE_VAR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"EXAMPLE_VAR"</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9"/>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Persisting data into a database</a:t>
            </a:r>
            <a:endParaRPr/>
          </a:p>
        </p:txBody>
      </p:sp>
      <p:sp>
        <p:nvSpPr>
          <p:cNvPr id="459" name="Google Shape;459;p69"/>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go standard library provides us the sql package for interacting with a database </a:t>
            </a:r>
            <a:endParaRPr sz="1600"/>
          </a:p>
          <a:p>
            <a:pPr indent="-330200" lvl="0" marL="457200" rtl="0" algn="l">
              <a:spcBef>
                <a:spcPts val="1000"/>
              </a:spcBef>
              <a:spcAft>
                <a:spcPts val="0"/>
              </a:spcAft>
              <a:buSzPts val="1600"/>
              <a:buChar char="●"/>
            </a:pPr>
            <a:r>
              <a:rPr lang="en" sz="1600"/>
              <a:t>The open function enables us to open a connection to a database , this function is passed a the driver for the database and the datasource , which is the connection string to the db</a:t>
            </a:r>
            <a:endParaRPr sz="1600"/>
          </a:p>
          <a:p>
            <a:pPr indent="0" lvl="0" marL="457200" rtl="0" algn="l">
              <a:spcBef>
                <a:spcPts val="1000"/>
              </a:spcBef>
              <a:spcAft>
                <a:spcPts val="0"/>
              </a:spcAft>
              <a:buNone/>
            </a:pPr>
            <a:r>
              <a:rPr lang="en" sz="1600"/>
              <a:t> </a:t>
            </a:r>
            <a:r>
              <a:rPr lang="en" sz="1400">
                <a:solidFill>
                  <a:srgbClr val="9CDCFE"/>
                </a:solidFill>
                <a:highlight>
                  <a:srgbClr val="1E1E1E"/>
                </a:highlight>
                <a:latin typeface="Courier New"/>
                <a:ea typeface="Courier New"/>
                <a:cs typeface="Courier New"/>
                <a:sym typeface="Courier New"/>
              </a:rPr>
              <a:t>db</a:t>
            </a:r>
            <a:r>
              <a:rPr lang="en" sz="1400">
                <a:solidFill>
                  <a:srgbClr val="D4D4D4"/>
                </a:solidFill>
                <a:highlight>
                  <a:srgbClr val="1E1E1E"/>
                </a:highlight>
                <a:latin typeface="Courier New"/>
                <a:ea typeface="Courier New"/>
                <a:cs typeface="Courier New"/>
                <a:sym typeface="Courier New"/>
              </a:rPr>
              <a:t>, </a:t>
            </a:r>
            <a:r>
              <a:rPr lang="en" sz="1400">
                <a:solidFill>
                  <a:srgbClr val="9CDCFE"/>
                </a:solidFill>
                <a:highlight>
                  <a:srgbClr val="1E1E1E"/>
                </a:highlight>
                <a:latin typeface="Courier New"/>
                <a:ea typeface="Courier New"/>
                <a:cs typeface="Courier New"/>
                <a:sym typeface="Courier New"/>
              </a:rPr>
              <a:t>err</a:t>
            </a:r>
            <a:r>
              <a:rPr lang="en" sz="1400">
                <a:solidFill>
                  <a:srgbClr val="D4D4D4"/>
                </a:solidFill>
                <a:highlight>
                  <a:srgbClr val="1E1E1E"/>
                </a:highlight>
                <a:latin typeface="Courier New"/>
                <a:ea typeface="Courier New"/>
                <a:cs typeface="Courier New"/>
                <a:sym typeface="Courier New"/>
              </a:rPr>
              <a:t> := sql.</a:t>
            </a:r>
            <a:r>
              <a:rPr lang="en" sz="1400">
                <a:solidFill>
                  <a:srgbClr val="DCDCAA"/>
                </a:solidFill>
                <a:highlight>
                  <a:srgbClr val="1E1E1E"/>
                </a:highlight>
                <a:latin typeface="Courier New"/>
                <a:ea typeface="Courier New"/>
                <a:cs typeface="Courier New"/>
                <a:sym typeface="Courier New"/>
              </a:rPr>
              <a:t>Open</a:t>
            </a:r>
            <a:r>
              <a:rPr lang="en" sz="1400">
                <a:solidFill>
                  <a:srgbClr val="D4D4D4"/>
                </a:solidFill>
                <a:highlight>
                  <a:srgbClr val="1E1E1E"/>
                </a:highlight>
                <a:latin typeface="Courier New"/>
                <a:ea typeface="Courier New"/>
                <a:cs typeface="Courier New"/>
                <a:sym typeface="Courier New"/>
              </a:rPr>
              <a:t>(</a:t>
            </a:r>
            <a:r>
              <a:rPr lang="en" sz="1400">
                <a:solidFill>
                  <a:srgbClr val="CE9178"/>
                </a:solidFill>
                <a:highlight>
                  <a:srgbClr val="1E1E1E"/>
                </a:highlight>
                <a:latin typeface="Courier New"/>
                <a:ea typeface="Courier New"/>
                <a:cs typeface="Courier New"/>
                <a:sym typeface="Courier New"/>
              </a:rPr>
              <a:t>"mysql"</a:t>
            </a:r>
            <a:r>
              <a:rPr lang="en" sz="1400">
                <a:solidFill>
                  <a:srgbClr val="D4D4D4"/>
                </a:solidFill>
                <a:highlight>
                  <a:srgbClr val="1E1E1E"/>
                </a:highlight>
                <a:latin typeface="Courier New"/>
                <a:ea typeface="Courier New"/>
                <a:cs typeface="Courier New"/>
                <a:sym typeface="Courier New"/>
              </a:rPr>
              <a:t>, </a:t>
            </a:r>
            <a:r>
              <a:rPr lang="en" sz="1400">
                <a:solidFill>
                  <a:srgbClr val="CE9178"/>
                </a:solidFill>
                <a:highlight>
                  <a:srgbClr val="1E1E1E"/>
                </a:highlight>
                <a:latin typeface="Courier New"/>
                <a:ea typeface="Courier New"/>
                <a:cs typeface="Courier New"/>
                <a:sym typeface="Courier New"/>
              </a:rPr>
              <a:t>"username:password@tcp(127.0.0.1:3306)/mydb"</a:t>
            </a:r>
            <a:r>
              <a:rPr lang="en" sz="1400">
                <a:solidFill>
                  <a:srgbClr val="D4D4D4"/>
                </a:solidFill>
                <a:highlight>
                  <a:srgbClr val="1E1E1E"/>
                </a:highlight>
                <a:latin typeface="Courier New"/>
                <a:ea typeface="Courier New"/>
                <a:cs typeface="Courier New"/>
                <a:sym typeface="Courier New"/>
              </a:rPr>
              <a:t>)</a:t>
            </a:r>
            <a:endParaRPr sz="1400">
              <a:solidFill>
                <a:srgbClr val="D4D4D4"/>
              </a:solidFill>
              <a:highlight>
                <a:srgbClr val="1E1E1E"/>
              </a:highlight>
              <a:latin typeface="Courier New"/>
              <a:ea typeface="Courier New"/>
              <a:cs typeface="Courier New"/>
              <a:sym typeface="Courier New"/>
            </a:endParaRPr>
          </a:p>
          <a:p>
            <a:pPr indent="-330200" lvl="0" marL="457200" rtl="0" algn="l">
              <a:spcBef>
                <a:spcPts val="1000"/>
              </a:spcBef>
              <a:spcAft>
                <a:spcPts val="0"/>
              </a:spcAft>
              <a:buSzPts val="1600"/>
              <a:buChar char="●"/>
            </a:pPr>
            <a:r>
              <a:rPr lang="en" sz="1600"/>
              <a:t>The function returns a DB type object which managed the connections to the database within a connection pool</a:t>
            </a:r>
            <a:endParaRPr sz="1600"/>
          </a:p>
          <a:p>
            <a:pPr indent="-330200" lvl="0" marL="457200" rtl="0" algn="l">
              <a:spcBef>
                <a:spcPts val="1000"/>
              </a:spcBef>
              <a:spcAft>
                <a:spcPts val="0"/>
              </a:spcAft>
              <a:buSzPts val="1600"/>
              <a:buChar char="●"/>
            </a:pPr>
            <a:r>
              <a:rPr lang="en" sz="1600"/>
              <a:t>The DB will open and close connections on demand and will do it on a thread safe way</a:t>
            </a:r>
            <a:endParaRPr sz="1600"/>
          </a:p>
          <a:p>
            <a:pPr indent="-330200" lvl="0" marL="457200" rtl="0" algn="l">
              <a:spcBef>
                <a:spcPts val="1000"/>
              </a:spcBef>
              <a:spcAft>
                <a:spcPts val="1000"/>
              </a:spcAft>
              <a:buSzPts val="1600"/>
              <a:buChar char="●"/>
            </a:pPr>
            <a:r>
              <a:rPr lang="en" sz="1600"/>
              <a:t>Please note that we also have the same method with same signature except that it returns a single connection “Conn type”</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0"/>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to a Database</a:t>
            </a:r>
            <a:endParaRPr/>
          </a:p>
        </p:txBody>
      </p:sp>
      <p:sp>
        <p:nvSpPr>
          <p:cNvPr id="465" name="Google Shape;465;p70"/>
          <p:cNvSpPr txBox="1"/>
          <p:nvPr>
            <p:ph idx="1" type="body"/>
          </p:nvPr>
        </p:nvSpPr>
        <p:spPr>
          <a:xfrm>
            <a:off x="150725" y="923200"/>
            <a:ext cx="8993400" cy="84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Let’s start by running a db using a docker image </a:t>
            </a:r>
            <a:endParaRPr sz="1400">
              <a:solidFill>
                <a:srgbClr val="000000"/>
              </a:solidFill>
            </a:endParaRPr>
          </a:p>
          <a:p>
            <a:pPr indent="0" lvl="0" marL="457200" rtl="0" algn="l">
              <a:spcBef>
                <a:spcPts val="1000"/>
              </a:spcBef>
              <a:spcAft>
                <a:spcPts val="1000"/>
              </a:spcAft>
              <a:buNone/>
            </a:pPr>
            <a:r>
              <a:rPr lang="en" sz="1100">
                <a:solidFill>
                  <a:srgbClr val="FFFFFF"/>
                </a:solidFill>
                <a:highlight>
                  <a:srgbClr val="000000"/>
                </a:highlight>
              </a:rPr>
              <a:t>$ docker run -p 3306:3306 -p 33060:33060 --name mysqldb -v ~/mysql:/var/lib/mysql -e MYSQL_ROOT_PASSWORD=pass -d mysq</a:t>
            </a:r>
            <a:endParaRPr/>
          </a:p>
        </p:txBody>
      </p:sp>
      <p:sp>
        <p:nvSpPr>
          <p:cNvPr id="466" name="Google Shape;466;p70"/>
          <p:cNvSpPr txBox="1"/>
          <p:nvPr/>
        </p:nvSpPr>
        <p:spPr>
          <a:xfrm>
            <a:off x="4399050" y="1954075"/>
            <a:ext cx="4677900" cy="3113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"database/sql"</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"log"</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_ </a:t>
            </a:r>
            <a:r>
              <a:rPr lang="en" sz="900">
                <a:solidFill>
                  <a:srgbClr val="CE9178"/>
                </a:solidFill>
                <a:highlight>
                  <a:srgbClr val="1E1E1E"/>
                </a:highlight>
                <a:latin typeface="Courier New"/>
                <a:ea typeface="Courier New"/>
                <a:cs typeface="Courier New"/>
                <a:sym typeface="Courier New"/>
              </a:rPr>
              <a:t>"github.com/go-sql-driver/mysql"</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db</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err</a:t>
            </a:r>
            <a:r>
              <a:rPr lang="en" sz="900">
                <a:solidFill>
                  <a:srgbClr val="D4D4D4"/>
                </a:solidFill>
                <a:highlight>
                  <a:srgbClr val="1E1E1E"/>
                </a:highlight>
                <a:latin typeface="Courier New"/>
                <a:ea typeface="Courier New"/>
                <a:cs typeface="Courier New"/>
                <a:sym typeface="Courier New"/>
              </a:rPr>
              <a:t> := sql.</a:t>
            </a:r>
            <a:r>
              <a:rPr lang="en" sz="900">
                <a:solidFill>
                  <a:srgbClr val="DCDCAA"/>
                </a:solidFill>
                <a:highlight>
                  <a:srgbClr val="1E1E1E"/>
                </a:highlight>
                <a:latin typeface="Courier New"/>
                <a:ea typeface="Courier New"/>
                <a:cs typeface="Courier New"/>
                <a:sym typeface="Courier New"/>
              </a:rPr>
              <a:t>Open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"mysql"</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"root:pass@(127.0.0.1)/game_db"</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err !=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log.</a:t>
            </a:r>
            <a:r>
              <a:rPr lang="en" sz="900">
                <a:solidFill>
                  <a:srgbClr val="DCDCAA"/>
                </a:solidFill>
                <a:highlight>
                  <a:srgbClr val="1E1E1E"/>
                </a:highlight>
                <a:latin typeface="Courier New"/>
                <a:ea typeface="Courier New"/>
                <a:cs typeface="Courier New"/>
                <a:sym typeface="Courier New"/>
              </a:rPr>
              <a:t>Fatalf</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couldn't</a:t>
            </a:r>
            <a:r>
              <a:rPr lang="en" sz="900">
                <a:solidFill>
                  <a:srgbClr val="CE9178"/>
                </a:solidFill>
                <a:highlight>
                  <a:srgbClr val="1E1E1E"/>
                </a:highlight>
                <a:latin typeface="Courier New"/>
                <a:ea typeface="Courier New"/>
                <a:cs typeface="Courier New"/>
                <a:sym typeface="Courier New"/>
              </a:rPr>
              <a:t> open database connection"</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467" name="Google Shape;467;p70"/>
          <p:cNvSpPr txBox="1"/>
          <p:nvPr/>
        </p:nvSpPr>
        <p:spPr>
          <a:xfrm>
            <a:off x="150725" y="1656900"/>
            <a:ext cx="4011600" cy="330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Please note that beside the sql import package we also need to import the relevant database driver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On the following example we use mysql driver</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Also note that we are using the “_” to allow the driver to be imported although there is no direct use of it from our code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Font typeface="Roboto"/>
              <a:buChar char="●"/>
            </a:pPr>
            <a:r>
              <a:rPr lang="en">
                <a:solidFill>
                  <a:srgbClr val="3E4042"/>
                </a:solidFill>
                <a:highlight>
                  <a:srgbClr val="FFFFFF"/>
                </a:highlight>
                <a:latin typeface="Roboto"/>
                <a:ea typeface="Roboto"/>
                <a:cs typeface="Roboto"/>
                <a:sym typeface="Roboto"/>
              </a:rPr>
              <a:t>See </a:t>
            </a:r>
            <a:r>
              <a:rPr lang="en">
                <a:solidFill>
                  <a:srgbClr val="007D9C"/>
                </a:solidFill>
                <a:highlight>
                  <a:srgbClr val="FFFFFF"/>
                </a:highlight>
                <a:uFill>
                  <a:noFill/>
                </a:uFill>
                <a:latin typeface="Roboto"/>
                <a:ea typeface="Roboto"/>
                <a:cs typeface="Roboto"/>
                <a:sym typeface="Roboto"/>
                <a:hlinkClick r:id="rId3"/>
              </a:rPr>
              <a:t>https://golang.org/s/sqldrivers</a:t>
            </a:r>
            <a:r>
              <a:rPr lang="en">
                <a:solidFill>
                  <a:srgbClr val="3E4042"/>
                </a:solidFill>
                <a:highlight>
                  <a:srgbClr val="FFFFFF"/>
                </a:highlight>
                <a:latin typeface="Roboto"/>
                <a:ea typeface="Roboto"/>
                <a:cs typeface="Roboto"/>
                <a:sym typeface="Roboto"/>
              </a:rPr>
              <a:t> for a list of drivers.</a:t>
            </a:r>
            <a:endParaRPr sz="17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1"/>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 the database </a:t>
            </a:r>
            <a:endParaRPr/>
          </a:p>
        </p:txBody>
      </p:sp>
      <p:sp>
        <p:nvSpPr>
          <p:cNvPr id="473" name="Google Shape;473;p71"/>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sql package exports the Query function </a:t>
            </a:r>
            <a:endParaRPr/>
          </a:p>
          <a:p>
            <a:pPr indent="0" lvl="0" marL="457200" rtl="0" algn="l">
              <a:spcBef>
                <a:spcPts val="1000"/>
              </a:spcBef>
              <a:spcAft>
                <a:spcPts val="0"/>
              </a:spcAft>
              <a:buNone/>
            </a:pPr>
            <a:r>
              <a:rPr lang="en" sz="1050">
                <a:solidFill>
                  <a:srgbClr val="007D9C"/>
                </a:solidFill>
                <a:highlight>
                  <a:srgbClr val="FFFFFF"/>
                </a:highlight>
                <a:uFill>
                  <a:noFill/>
                </a:uFill>
                <a:latin typeface="Roboto"/>
                <a:ea typeface="Roboto"/>
                <a:cs typeface="Roboto"/>
                <a:sym typeface="Roboto"/>
                <a:hlinkClick r:id="rId3"/>
              </a:rPr>
              <a:t>func (db *DB) Query(query string, args ...interface{}) (*Rows, error)</a:t>
            </a:r>
            <a:endParaRPr/>
          </a:p>
          <a:p>
            <a:pPr indent="-342900" lvl="0" marL="457200" rtl="0" algn="l">
              <a:spcBef>
                <a:spcPts val="1000"/>
              </a:spcBef>
              <a:spcAft>
                <a:spcPts val="0"/>
              </a:spcAft>
              <a:buSzPts val="1800"/>
              <a:buChar char="●"/>
            </a:pPr>
            <a:r>
              <a:rPr lang="en"/>
              <a:t>It takes a string for the sql and a bunch of parameters that can optionally be passed to the query</a:t>
            </a:r>
            <a:endParaRPr/>
          </a:p>
          <a:p>
            <a:pPr indent="-342900" lvl="0" marL="457200" rtl="0" algn="l">
              <a:spcBef>
                <a:spcPts val="1000"/>
              </a:spcBef>
              <a:spcAft>
                <a:spcPts val="0"/>
              </a:spcAft>
              <a:buSzPts val="1800"/>
              <a:buChar char="●"/>
            </a:pPr>
            <a:r>
              <a:rPr lang="en"/>
              <a:t>It returns a Rows type which allows us to iterate by using it’s next method</a:t>
            </a:r>
            <a:endParaRPr/>
          </a:p>
          <a:p>
            <a:pPr indent="-342900" lvl="0" marL="457200" rtl="0" algn="l">
              <a:spcBef>
                <a:spcPts val="1000"/>
              </a:spcBef>
              <a:spcAft>
                <a:spcPts val="0"/>
              </a:spcAft>
              <a:buSzPts val="1800"/>
              <a:buChar char="●"/>
            </a:pPr>
            <a:r>
              <a:rPr lang="en"/>
              <a:t>During iteration on the rows we need to call scan in order to get the data into our go types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268200" y="21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Managing a Project in Go - workspaces reminder</a:t>
            </a:r>
            <a:endParaRPr/>
          </a:p>
        </p:txBody>
      </p:sp>
      <p:sp>
        <p:nvSpPr>
          <p:cNvPr id="88" name="Google Shape;88;p18"/>
          <p:cNvSpPr txBox="1"/>
          <p:nvPr>
            <p:ph idx="1" type="body"/>
          </p:nvPr>
        </p:nvSpPr>
        <p:spPr>
          <a:xfrm>
            <a:off x="311700" y="924300"/>
            <a:ext cx="8520600" cy="364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the legacy way of organising a project in go is called a workspace</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Prior to go 1.13 more accurately 1.11 go used workspaces in order to gather all the files necessary for a project</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Woking in workspace mode means that all of our project related files needs to be in one place pointed by GOPATH environment variable</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When we used to install any dependency packages using go get command, it saves the package files under $GOPATH/src path</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Evry dependency must be retrieved using go get prior of using it</a:t>
            </a:r>
            <a:endParaRPr sz="1600">
              <a:solidFill>
                <a:schemeClr val="dk1"/>
              </a:solidFill>
            </a:endParaRPr>
          </a:p>
          <a:p>
            <a:pPr indent="0" lvl="0" marL="0" rtl="0" algn="l">
              <a:spcBef>
                <a:spcPts val="10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2"/>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 database example</a:t>
            </a:r>
            <a:endParaRPr/>
          </a:p>
        </p:txBody>
      </p:sp>
      <p:sp>
        <p:nvSpPr>
          <p:cNvPr id="479" name="Google Shape;479;p72"/>
          <p:cNvSpPr txBox="1"/>
          <p:nvPr>
            <p:ph idx="1" type="body"/>
          </p:nvPr>
        </p:nvSpPr>
        <p:spPr>
          <a:xfrm>
            <a:off x="150725" y="923200"/>
            <a:ext cx="4281300" cy="39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note that we didn’t use the “*”</a:t>
            </a:r>
            <a:endParaRPr/>
          </a:p>
          <a:p>
            <a:pPr indent="0" lvl="0" marL="0" rtl="0" algn="l">
              <a:spcBef>
                <a:spcPts val="1000"/>
              </a:spcBef>
              <a:spcAft>
                <a:spcPts val="1000"/>
              </a:spcAft>
              <a:buNone/>
            </a:pPr>
            <a:r>
              <a:rPr lang="en"/>
              <a:t>In the select statement , it is important to match the the fields to the number of values returned from the query in the order we get them </a:t>
            </a:r>
            <a:endParaRPr/>
          </a:p>
        </p:txBody>
      </p:sp>
      <p:sp>
        <p:nvSpPr>
          <p:cNvPr id="480" name="Google Shape;480;p72"/>
          <p:cNvSpPr txBox="1"/>
          <p:nvPr/>
        </p:nvSpPr>
        <p:spPr>
          <a:xfrm>
            <a:off x="4572000" y="254100"/>
            <a:ext cx="4645500" cy="4828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"database/sql"</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_ </a:t>
            </a:r>
            <a:r>
              <a:rPr lang="en" sz="600">
                <a:solidFill>
                  <a:srgbClr val="CE9178"/>
                </a:solidFill>
                <a:highlight>
                  <a:srgbClr val="1E1E1E"/>
                </a:highlight>
                <a:latin typeface="Courier New"/>
                <a:ea typeface="Courier New"/>
                <a:cs typeface="Courier New"/>
                <a:sym typeface="Courier New"/>
              </a:rPr>
              <a:t>"github.com/go-sql-driver/mysql"</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id         </a:t>
            </a:r>
            <a:r>
              <a:rPr lang="en" sz="600">
                <a:solidFill>
                  <a:srgbClr val="4EC9B0"/>
                </a:solidFill>
                <a:highlight>
                  <a:srgbClr val="1E1E1E"/>
                </a:highlight>
                <a:latin typeface="Courier New"/>
                <a:ea typeface="Courier New"/>
                <a:cs typeface="Courier New"/>
                <a:sym typeface="Courier New"/>
              </a:rPr>
              <a:t>int</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first_name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last_name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email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password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users</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make</a:t>
            </a:r>
            <a:r>
              <a:rPr lang="en" sz="600">
                <a:solidFill>
                  <a:srgbClr val="D4D4D4"/>
                </a:solidFill>
                <a:highlight>
                  <a:srgbClr val="1E1E1E"/>
                </a:highlight>
                <a:latin typeface="Courier New"/>
                <a:ea typeface="Courier New"/>
                <a:cs typeface="Courier New"/>
                <a:sym typeface="Courier New"/>
              </a:rPr>
              <a:t>([]User, </a:t>
            </a:r>
            <a:r>
              <a:rPr lang="en" sz="600">
                <a:solidFill>
                  <a:srgbClr val="B5CEA8"/>
                </a:solidFill>
                <a:highlight>
                  <a:srgbClr val="1E1E1E"/>
                </a:highlight>
                <a:latin typeface="Courier New"/>
                <a:ea typeface="Courier New"/>
                <a:cs typeface="Courier New"/>
                <a:sym typeface="Courier New"/>
              </a:rPr>
              <a:t>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db</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sql.</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"mysql"</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"root:pass@(127.0.0.1)/game_db"</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open database connection"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rows</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db.</a:t>
            </a:r>
            <a:r>
              <a:rPr lang="en" sz="600">
                <a:solidFill>
                  <a:srgbClr val="DCDCAA"/>
                </a:solidFill>
                <a:highlight>
                  <a:srgbClr val="1E1E1E"/>
                </a:highlight>
                <a:latin typeface="Courier New"/>
                <a:ea typeface="Courier New"/>
                <a:cs typeface="Courier New"/>
                <a:sym typeface="Courier New"/>
              </a:rPr>
              <a:t>Query</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"select id,first_name , last_name, email , password  from users"</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rows.</a:t>
            </a:r>
            <a:r>
              <a:rPr lang="en" sz="600">
                <a:solidFill>
                  <a:srgbClr val="DCDCAA"/>
                </a:solidFill>
                <a:highlight>
                  <a:srgbClr val="1E1E1E"/>
                </a:highlight>
                <a:latin typeface="Courier New"/>
                <a:ea typeface="Courier New"/>
                <a:cs typeface="Courier New"/>
                <a:sym typeface="Courier New"/>
              </a:rPr>
              <a:t>Next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User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rows.</a:t>
            </a:r>
            <a:r>
              <a:rPr lang="en" sz="600">
                <a:solidFill>
                  <a:srgbClr val="DCDCAA"/>
                </a:solidFill>
                <a:highlight>
                  <a:srgbClr val="1E1E1E"/>
                </a:highlight>
                <a:latin typeface="Courier New"/>
                <a:ea typeface="Courier New"/>
                <a:cs typeface="Courier New"/>
                <a:sym typeface="Courier New"/>
              </a:rPr>
              <a:t>Scan</a:t>
            </a:r>
            <a:r>
              <a:rPr lang="en" sz="6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users</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append</a:t>
            </a:r>
            <a:r>
              <a:rPr lang="en" sz="600">
                <a:solidFill>
                  <a:srgbClr val="D4D4D4"/>
                </a:solidFill>
                <a:highlight>
                  <a:srgbClr val="1E1E1E"/>
                </a:highlight>
                <a:latin typeface="Courier New"/>
                <a:ea typeface="Courier New"/>
                <a:cs typeface="Courier New"/>
                <a:sym typeface="Courier New"/>
              </a:rPr>
              <a:t>(users, user)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(users)</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3"/>
          <p:cNvSpPr txBox="1"/>
          <p:nvPr>
            <p:ph type="title"/>
          </p:nvPr>
        </p:nvSpPr>
        <p:spPr>
          <a:xfrm>
            <a:off x="150725" y="190675"/>
            <a:ext cx="54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 With Parameters</a:t>
            </a:r>
            <a:endParaRPr/>
          </a:p>
        </p:txBody>
      </p:sp>
      <p:sp>
        <p:nvSpPr>
          <p:cNvPr id="486" name="Google Shape;486;p73"/>
          <p:cNvSpPr txBox="1"/>
          <p:nvPr>
            <p:ph idx="1" type="body"/>
          </p:nvPr>
        </p:nvSpPr>
        <p:spPr>
          <a:xfrm>
            <a:off x="150725" y="923200"/>
            <a:ext cx="4260900" cy="3645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We can also use QueryRow to fetch a single row , if the result of the query returns multiple rows , only the first one will be returned</a:t>
            </a:r>
            <a:endParaRPr/>
          </a:p>
        </p:txBody>
      </p:sp>
      <p:sp>
        <p:nvSpPr>
          <p:cNvPr id="487" name="Google Shape;487;p73"/>
          <p:cNvSpPr txBox="1"/>
          <p:nvPr/>
        </p:nvSpPr>
        <p:spPr>
          <a:xfrm>
            <a:off x="4330300" y="101700"/>
            <a:ext cx="4767300" cy="494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"database/sql"</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_ </a:t>
            </a:r>
            <a:r>
              <a:rPr lang="en" sz="600">
                <a:solidFill>
                  <a:srgbClr val="CE9178"/>
                </a:solidFill>
                <a:highlight>
                  <a:srgbClr val="1E1E1E"/>
                </a:highlight>
                <a:latin typeface="Courier New"/>
                <a:ea typeface="Courier New"/>
                <a:cs typeface="Courier New"/>
                <a:sym typeface="Courier New"/>
              </a:rPr>
              <a:t>"github.com/go-sql-driver/mysql"</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id         </a:t>
            </a:r>
            <a:r>
              <a:rPr lang="en" sz="600">
                <a:solidFill>
                  <a:srgbClr val="4EC9B0"/>
                </a:solidFill>
                <a:highlight>
                  <a:srgbClr val="1E1E1E"/>
                </a:highlight>
                <a:latin typeface="Courier New"/>
                <a:ea typeface="Courier New"/>
                <a:cs typeface="Courier New"/>
                <a:sym typeface="Courier New"/>
              </a:rPr>
              <a:t>int</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first_name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last_name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email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password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db</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sql.</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"mysql"</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"root:pass@(127.0.0.1)/game_db"</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open database connection"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name</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"dave"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row</a:t>
            </a:r>
            <a:r>
              <a:rPr lang="en" sz="600">
                <a:solidFill>
                  <a:srgbClr val="D4D4D4"/>
                </a:solidFill>
                <a:highlight>
                  <a:srgbClr val="1E1E1E"/>
                </a:highlight>
                <a:latin typeface="Courier New"/>
                <a:ea typeface="Courier New"/>
                <a:cs typeface="Courier New"/>
                <a:sym typeface="Courier New"/>
              </a:rPr>
              <a:t> := db.</a:t>
            </a:r>
            <a:r>
              <a:rPr lang="en" sz="600">
                <a:solidFill>
                  <a:srgbClr val="DCDCAA"/>
                </a:solidFill>
                <a:highlight>
                  <a:srgbClr val="1E1E1E"/>
                </a:highlight>
                <a:latin typeface="Courier New"/>
                <a:ea typeface="Courier New"/>
                <a:cs typeface="Courier New"/>
                <a:sym typeface="Courier New"/>
              </a:rPr>
              <a:t>QueryRow</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"select id,first_name , last_name, email , password  from users where first_name =?"</a:t>
            </a:r>
            <a:r>
              <a:rPr lang="en" sz="600">
                <a:solidFill>
                  <a:srgbClr val="D4D4D4"/>
                </a:solidFill>
                <a:highlight>
                  <a:srgbClr val="1E1E1E"/>
                </a:highlight>
                <a:latin typeface="Courier New"/>
                <a:ea typeface="Courier New"/>
                <a:cs typeface="Courier New"/>
                <a:sym typeface="Courier New"/>
              </a:rPr>
              <a:t>, name)</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User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row.</a:t>
            </a:r>
            <a:r>
              <a:rPr lang="en" sz="600">
                <a:solidFill>
                  <a:srgbClr val="DCDCAA"/>
                </a:solidFill>
                <a:highlight>
                  <a:srgbClr val="1E1E1E"/>
                </a:highlight>
                <a:latin typeface="Courier New"/>
                <a:ea typeface="Courier New"/>
                <a:cs typeface="Courier New"/>
                <a:sym typeface="Courier New"/>
              </a:rPr>
              <a:t>Scan</a:t>
            </a:r>
            <a:r>
              <a:rPr lang="en" sz="6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sql.ErrNoRows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find what we are looking for"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 </a:t>
            </a:r>
            <a:r>
              <a:rPr lang="en" sz="600">
                <a:solidFill>
                  <a:srgbClr val="C586C0"/>
                </a:solidFill>
                <a:highlight>
                  <a:srgbClr val="1E1E1E"/>
                </a:highlight>
                <a:latin typeface="Courier New"/>
                <a:ea typeface="Courier New"/>
                <a:cs typeface="Courier New"/>
                <a:sym typeface="Courier New"/>
              </a:rPr>
              <a:t>else</a:t>
            </a: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find what we are looking for"</a:t>
            </a:r>
            <a:r>
              <a:rPr lang="en" sz="600">
                <a:solidFill>
                  <a:srgbClr val="D4D4D4"/>
                </a:solidFill>
                <a:highlight>
                  <a:srgbClr val="1E1E1E"/>
                </a:highlight>
                <a:latin typeface="Courier New"/>
                <a:ea typeface="Courier New"/>
                <a:cs typeface="Courier New"/>
                <a:sym typeface="Courier New"/>
              </a:rPr>
              <a:t>, err.</a:t>
            </a:r>
            <a:r>
              <a:rPr lang="en" sz="600">
                <a:solidFill>
                  <a:srgbClr val="DCDCAA"/>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(user)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4"/>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Executing Database Commands</a:t>
            </a:r>
            <a:endParaRPr/>
          </a:p>
        </p:txBody>
      </p:sp>
      <p:sp>
        <p:nvSpPr>
          <p:cNvPr id="493" name="Google Shape;493;p74"/>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DB.Exec method enables us to execute commands like insert update and delete ,on the database </a:t>
            </a:r>
            <a:r>
              <a:rPr lang="en" sz="1050">
                <a:solidFill>
                  <a:srgbClr val="3E4042"/>
                </a:solidFill>
                <a:highlight>
                  <a:srgbClr val="FFFFFF"/>
                </a:highlight>
                <a:latin typeface="Roboto"/>
                <a:ea typeface="Roboto"/>
                <a:cs typeface="Roboto"/>
                <a:sym typeface="Roboto"/>
              </a:rPr>
              <a:t> </a:t>
            </a:r>
            <a:r>
              <a:rPr lang="en" sz="1050">
                <a:solidFill>
                  <a:srgbClr val="007D9C"/>
                </a:solidFill>
                <a:highlight>
                  <a:srgbClr val="FFFFFF"/>
                </a:highlight>
                <a:uFill>
                  <a:noFill/>
                </a:uFill>
                <a:latin typeface="Roboto"/>
                <a:ea typeface="Roboto"/>
                <a:cs typeface="Roboto"/>
                <a:sym typeface="Roboto"/>
                <a:hlinkClick r:id="rId3"/>
              </a:rPr>
              <a:t>func (db *DB) Exec(query string, args ...interface{}) (Result, error)</a:t>
            </a:r>
            <a:endParaRPr/>
          </a:p>
          <a:p>
            <a:pPr indent="-342900" lvl="0" marL="457200" rtl="0" algn="l">
              <a:spcBef>
                <a:spcPts val="1000"/>
              </a:spcBef>
              <a:spcAft>
                <a:spcPts val="0"/>
              </a:spcAft>
              <a:buSzPts val="1800"/>
              <a:buChar char="●"/>
            </a:pPr>
            <a:r>
              <a:rPr lang="en"/>
              <a:t>This function return a Result interface that has two methods</a:t>
            </a:r>
            <a:endParaRPr/>
          </a:p>
          <a:p>
            <a:pPr indent="-342900" lvl="0" marL="457200" rtl="0" algn="l">
              <a:spcBef>
                <a:spcPts val="1000"/>
              </a:spcBef>
              <a:spcAft>
                <a:spcPts val="0"/>
              </a:spcAft>
              <a:buSzPts val="1800"/>
              <a:buChar char="●"/>
            </a:pPr>
            <a:r>
              <a:rPr lang="en"/>
              <a:t>LastInsertId(...) that is used to indicate the  last inserted row id</a:t>
            </a:r>
            <a:endParaRPr/>
          </a:p>
          <a:p>
            <a:pPr indent="-342900" lvl="0" marL="457200" rtl="0" algn="l">
              <a:spcBef>
                <a:spcPts val="1000"/>
              </a:spcBef>
              <a:spcAft>
                <a:spcPts val="1000"/>
              </a:spcAft>
              <a:buSzPts val="1800"/>
              <a:buChar char="●"/>
            </a:pPr>
            <a:r>
              <a:rPr lang="en"/>
              <a:t>RowsAffected(...) that returns the number of rows that were changed as a result for example of an update, insert or delete operation </a:t>
            </a:r>
            <a:endParaRPr/>
          </a:p>
        </p:txBody>
      </p:sp>
      <p:sp>
        <p:nvSpPr>
          <p:cNvPr id="494" name="Google Shape;494;p74"/>
          <p:cNvSpPr txBox="1"/>
          <p:nvPr/>
        </p:nvSpPr>
        <p:spPr>
          <a:xfrm>
            <a:off x="5949425" y="3059675"/>
            <a:ext cx="3194700" cy="2014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Result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interface</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LastInsertId returns the integer generated by the database</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in response to a command. Typically this will be from an</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"auto increment" column when inserting a new row. Not all</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databases support this feature, and the syntax of such</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statements varies.</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LastInsertId</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int64</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RowsAffected returns the number of rows affected by an</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update, insert, or delete. Not every database or database</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driver may support this.</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RowsAffected</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int64</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5"/>
          <p:cNvSpPr txBox="1"/>
          <p:nvPr>
            <p:ph type="title"/>
          </p:nvPr>
        </p:nvSpPr>
        <p:spPr>
          <a:xfrm>
            <a:off x="150725" y="190675"/>
            <a:ext cx="2583600" cy="13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sql.Exec example</a:t>
            </a:r>
            <a:endParaRPr/>
          </a:p>
        </p:txBody>
      </p:sp>
      <p:sp>
        <p:nvSpPr>
          <p:cNvPr id="500" name="Google Shape;500;p75"/>
          <p:cNvSpPr txBox="1"/>
          <p:nvPr/>
        </p:nvSpPr>
        <p:spPr>
          <a:xfrm>
            <a:off x="2876700" y="50850"/>
            <a:ext cx="6180300" cy="5041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package</a:t>
            </a:r>
            <a:r>
              <a:rPr lang="en" sz="500">
                <a:solidFill>
                  <a:srgbClr val="D4D4D4"/>
                </a:solidFill>
                <a:highlight>
                  <a:srgbClr val="1E1E1E"/>
                </a:highlight>
                <a:latin typeface="Courier New"/>
                <a:ea typeface="Courier New"/>
                <a:cs typeface="Courier New"/>
                <a:sym typeface="Courier New"/>
              </a:rPr>
              <a:t> main</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import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"database/sql"</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"fmt"</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"log"</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_ </a:t>
            </a:r>
            <a:r>
              <a:rPr lang="en" sz="500">
                <a:solidFill>
                  <a:srgbClr val="CE9178"/>
                </a:solidFill>
                <a:highlight>
                  <a:srgbClr val="1E1E1E"/>
                </a:highlight>
                <a:latin typeface="Courier New"/>
                <a:ea typeface="Courier New"/>
                <a:cs typeface="Courier New"/>
                <a:sym typeface="Courier New"/>
              </a:rPr>
              <a:t>"github.com/go-sql-driver/mysql"</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type</a:t>
            </a:r>
            <a:r>
              <a:rPr lang="en" sz="500">
                <a:solidFill>
                  <a:srgbClr val="D4D4D4"/>
                </a:solidFill>
                <a:highlight>
                  <a:srgbClr val="1E1E1E"/>
                </a:highlight>
                <a:latin typeface="Courier New"/>
                <a:ea typeface="Courier New"/>
                <a:cs typeface="Courier New"/>
                <a:sym typeface="Courier New"/>
              </a:rPr>
              <a:t> </a:t>
            </a:r>
            <a:r>
              <a:rPr lang="en" sz="500">
                <a:solidFill>
                  <a:srgbClr val="4EC9B0"/>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struct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id         </a:t>
            </a:r>
            <a:r>
              <a:rPr lang="en" sz="500">
                <a:solidFill>
                  <a:srgbClr val="4EC9B0"/>
                </a:solidFill>
                <a:highlight>
                  <a:srgbClr val="1E1E1E"/>
                </a:highlight>
                <a:latin typeface="Courier New"/>
                <a:ea typeface="Courier New"/>
                <a:cs typeface="Courier New"/>
                <a:sym typeface="Courier New"/>
              </a:rPr>
              <a:t>int</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first_name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last_name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email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password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make</a:t>
            </a:r>
            <a:r>
              <a:rPr lang="en" sz="500">
                <a:solidFill>
                  <a:srgbClr val="D4D4D4"/>
                </a:solidFill>
                <a:highlight>
                  <a:srgbClr val="1E1E1E"/>
                </a:highlight>
                <a:latin typeface="Courier New"/>
                <a:ea typeface="Courier New"/>
                <a:cs typeface="Courier New"/>
                <a:sym typeface="Courier New"/>
              </a:rPr>
              <a:t>([]User, </a:t>
            </a:r>
            <a:r>
              <a:rPr lang="en" sz="500">
                <a:solidFill>
                  <a:srgbClr val="B5CEA8"/>
                </a:solidFill>
                <a:highlight>
                  <a:srgbClr val="1E1E1E"/>
                </a:highlight>
                <a:latin typeface="Courier New"/>
                <a:ea typeface="Courier New"/>
                <a:cs typeface="Courier New"/>
                <a:sym typeface="Courier New"/>
              </a:rPr>
              <a:t>0</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func</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main</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db</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sql.</a:t>
            </a:r>
            <a:r>
              <a:rPr lang="en" sz="500">
                <a:solidFill>
                  <a:srgbClr val="DCDCAA"/>
                </a:solidFill>
                <a:highlight>
                  <a:srgbClr val="1E1E1E"/>
                </a:highlight>
                <a:latin typeface="Courier New"/>
                <a:ea typeface="Courier New"/>
                <a:cs typeface="Courier New"/>
                <a:sym typeface="Courier New"/>
              </a:rPr>
              <a:t>Open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"mysql"</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"root:pass@(127.0.0.1)/game_db"</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open database connection"</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id</a:t>
            </a:r>
            <a:r>
              <a:rPr lang="en" sz="500">
                <a:solidFill>
                  <a:srgbClr val="D4D4D4"/>
                </a:solidFill>
                <a:highlight>
                  <a:srgbClr val="1E1E1E"/>
                </a:highlight>
                <a:latin typeface="Courier New"/>
                <a:ea typeface="Courier New"/>
                <a:cs typeface="Courier New"/>
                <a:sym typeface="Courier New"/>
              </a:rPr>
              <a:t> := </a:t>
            </a:r>
            <a:r>
              <a:rPr lang="en" sz="500">
                <a:solidFill>
                  <a:srgbClr val="B5CEA8"/>
                </a:solidFill>
                <a:highlight>
                  <a:srgbClr val="1E1E1E"/>
                </a:highlight>
                <a:latin typeface="Courier New"/>
                <a:ea typeface="Courier New"/>
                <a:cs typeface="Courier New"/>
                <a:sym typeface="Courier New"/>
              </a:rPr>
              <a:t>1</a:t>
            </a:r>
            <a:endParaRPr sz="500">
              <a:solidFill>
                <a:srgbClr val="B5CEA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result</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Exec</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"update users set last_name =? where id = ?"</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"axel"</a:t>
            </a:r>
            <a:r>
              <a:rPr lang="en" sz="500">
                <a:solidFill>
                  <a:srgbClr val="D4D4D4"/>
                </a:solidFill>
                <a:highlight>
                  <a:srgbClr val="1E1E1E"/>
                </a:highlight>
                <a:latin typeface="Courier New"/>
                <a:ea typeface="Courier New"/>
                <a:cs typeface="Courier New"/>
                <a:sym typeface="Courier New"/>
              </a:rPr>
              <a:t>, id)</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num</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result.</a:t>
            </a:r>
            <a:r>
              <a:rPr lang="en" sz="500">
                <a:solidFill>
                  <a:srgbClr val="DCDCAA"/>
                </a:solidFill>
                <a:highlight>
                  <a:srgbClr val="1E1E1E"/>
                </a:highlight>
                <a:latin typeface="Courier New"/>
                <a:ea typeface="Courier New"/>
                <a:cs typeface="Courier New"/>
                <a:sym typeface="Courier New"/>
              </a:rPr>
              <a:t>RowsAffected</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update database "</a:t>
            </a:r>
            <a:r>
              <a:rPr lang="en" sz="500">
                <a:solidFill>
                  <a:srgbClr val="D4D4D4"/>
                </a:solidFill>
                <a:highlight>
                  <a:srgbClr val="1E1E1E"/>
                </a:highlight>
                <a:latin typeface="Courier New"/>
                <a:ea typeface="Courier New"/>
                <a:cs typeface="Courier New"/>
                <a:sym typeface="Courier New"/>
              </a:rPr>
              <a:t>, err.</a:t>
            </a:r>
            <a:r>
              <a:rPr lang="en" sz="500">
                <a:solidFill>
                  <a:srgbClr val="DCDCAA"/>
                </a:solidFill>
                <a:highlight>
                  <a:srgbClr val="1E1E1E"/>
                </a:highlight>
                <a:latin typeface="Courier New"/>
                <a:ea typeface="Courier New"/>
                <a:cs typeface="Courier New"/>
                <a:sym typeface="Courier New"/>
              </a:rPr>
              <a:t>Error</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"numner of rows affected is "</a:t>
            </a:r>
            <a:r>
              <a:rPr lang="en" sz="500">
                <a:solidFill>
                  <a:srgbClr val="D4D4D4"/>
                </a:solidFill>
                <a:highlight>
                  <a:srgbClr val="1E1E1E"/>
                </a:highlight>
                <a:latin typeface="Courier New"/>
                <a:ea typeface="Courier New"/>
                <a:cs typeface="Courier New"/>
                <a:sym typeface="Courier New"/>
              </a:rPr>
              <a:t>, num)</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result</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Exec</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"insert into users(first_name,last_name,email,password)values(?,?,?,?)"</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"jon"</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"smith"</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"son@gmail.com"</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"passpaass"</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insert into database "</a:t>
            </a:r>
            <a:r>
              <a:rPr lang="en" sz="500">
                <a:solidFill>
                  <a:srgbClr val="D4D4D4"/>
                </a:solidFill>
                <a:highlight>
                  <a:srgbClr val="1E1E1E"/>
                </a:highlight>
                <a:latin typeface="Courier New"/>
                <a:ea typeface="Courier New"/>
                <a:cs typeface="Courier New"/>
                <a:sym typeface="Courier New"/>
              </a:rPr>
              <a:t>, err.</a:t>
            </a:r>
            <a:r>
              <a:rPr lang="en" sz="500">
                <a:solidFill>
                  <a:srgbClr val="DCDCAA"/>
                </a:solidFill>
                <a:highlight>
                  <a:srgbClr val="1E1E1E"/>
                </a:highlight>
                <a:latin typeface="Courier New"/>
                <a:ea typeface="Courier New"/>
                <a:cs typeface="Courier New"/>
                <a:sym typeface="Courier New"/>
              </a:rPr>
              <a:t>Error</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id</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a:t>
            </a:r>
            <a:r>
              <a:rPr lang="en" sz="500">
                <a:solidFill>
                  <a:srgbClr val="D4D4D4"/>
                </a:solidFill>
                <a:highlight>
                  <a:srgbClr val="1E1E1E"/>
                </a:highlight>
                <a:latin typeface="Courier New"/>
                <a:ea typeface="Courier New"/>
                <a:cs typeface="Courier New"/>
                <a:sym typeface="Courier New"/>
              </a:rPr>
              <a:t> := result.</a:t>
            </a:r>
            <a:r>
              <a:rPr lang="en" sz="500">
                <a:solidFill>
                  <a:srgbClr val="DCDCAA"/>
                </a:solidFill>
                <a:highlight>
                  <a:srgbClr val="1E1E1E"/>
                </a:highlight>
                <a:latin typeface="Courier New"/>
                <a:ea typeface="Courier New"/>
                <a:cs typeface="Courier New"/>
                <a:sym typeface="Courier New"/>
              </a:rPr>
              <a:t>LastInsertId</a:t>
            </a:r>
            <a:r>
              <a:rPr lang="en" sz="500">
                <a:solidFill>
                  <a:srgbClr val="D4D4D4"/>
                </a:solidFill>
                <a:highlight>
                  <a:srgbClr val="1E1E1E"/>
                </a:highlight>
                <a:latin typeface="Courier New"/>
                <a:ea typeface="Courier New"/>
                <a:cs typeface="Courier New"/>
                <a:sym typeface="Courier New"/>
              </a:rPr>
              <a:t>(); e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"no rows affected"</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"new row is "</a:t>
            </a:r>
            <a:r>
              <a:rPr lang="en" sz="500">
                <a:solidFill>
                  <a:srgbClr val="D4D4D4"/>
                </a:solidFill>
                <a:highlight>
                  <a:srgbClr val="1E1E1E"/>
                </a:highlight>
                <a:latin typeface="Courier New"/>
                <a:ea typeface="Courier New"/>
                <a:cs typeface="Courier New"/>
                <a:sym typeface="Courier New"/>
              </a:rPr>
              <a:t>, id)</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6"/>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Connection </a:t>
            </a:r>
            <a:r>
              <a:rPr lang="en"/>
              <a:t>management</a:t>
            </a:r>
            <a:endParaRPr/>
          </a:p>
        </p:txBody>
      </p:sp>
      <p:sp>
        <p:nvSpPr>
          <p:cNvPr id="506" name="Google Shape;506;p76"/>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DB type knows how to handle multiple connection to the database by opening and closing, and reusing connections based on the traffic</a:t>
            </a:r>
            <a:endParaRPr/>
          </a:p>
          <a:p>
            <a:pPr indent="-342900" lvl="0" marL="457200" rtl="0" algn="l">
              <a:spcBef>
                <a:spcPts val="1000"/>
              </a:spcBef>
              <a:spcAft>
                <a:spcPts val="0"/>
              </a:spcAft>
              <a:buSzPts val="1800"/>
              <a:buChar char="●"/>
            </a:pPr>
            <a:r>
              <a:rPr lang="en"/>
              <a:t>The DB manage a pool of connections</a:t>
            </a:r>
            <a:endParaRPr/>
          </a:p>
          <a:p>
            <a:pPr indent="-342900" lvl="0" marL="457200" rtl="0" algn="l">
              <a:spcBef>
                <a:spcPts val="1000"/>
              </a:spcBef>
              <a:spcAft>
                <a:spcPts val="0"/>
              </a:spcAft>
              <a:buSzPts val="1800"/>
              <a:buChar char="●"/>
            </a:pPr>
            <a:r>
              <a:rPr lang="en"/>
              <a:t>We can configure the number of connections in the pool for </a:t>
            </a:r>
            <a:r>
              <a:rPr lang="en"/>
              <a:t>optimizing</a:t>
            </a:r>
            <a:r>
              <a:rPr lang="en"/>
              <a:t> the number of concurrent connections from clients</a:t>
            </a:r>
            <a:endParaRPr/>
          </a:p>
          <a:p>
            <a:pPr indent="-317500" lvl="1" marL="914400" rtl="0" algn="l">
              <a:spcBef>
                <a:spcPts val="1000"/>
              </a:spcBef>
              <a:spcAft>
                <a:spcPts val="0"/>
              </a:spcAft>
              <a:buSzPts val="1400"/>
              <a:buChar char="○"/>
            </a:pPr>
            <a:r>
              <a:rPr lang="en" sz="1400">
                <a:solidFill>
                  <a:srgbClr val="000000"/>
                </a:solidFill>
              </a:rPr>
              <a:t>db.SetConnMaxLifetime() - maximum amount of time the connection will be open 0 value </a:t>
            </a:r>
            <a:r>
              <a:rPr lang="en">
                <a:solidFill>
                  <a:srgbClr val="000000"/>
                </a:solidFill>
              </a:rPr>
              <a:t>means</a:t>
            </a:r>
            <a:r>
              <a:rPr lang="en" sz="1400">
                <a:solidFill>
                  <a:srgbClr val="000000"/>
                </a:solidFill>
              </a:rPr>
              <a:t> connections will never be closed</a:t>
            </a:r>
            <a:endParaRPr>
              <a:solidFill>
                <a:srgbClr val="000000"/>
              </a:solidFill>
            </a:endParaRPr>
          </a:p>
          <a:p>
            <a:pPr indent="-317500" lvl="1" marL="914400" rtl="0" algn="l">
              <a:spcBef>
                <a:spcPts val="1000"/>
              </a:spcBef>
              <a:spcAft>
                <a:spcPts val="0"/>
              </a:spcAft>
              <a:buSzPts val="1400"/>
              <a:buChar char="○"/>
            </a:pPr>
            <a:r>
              <a:rPr lang="en" sz="1400">
                <a:solidFill>
                  <a:srgbClr val="000000"/>
                </a:solidFill>
              </a:rPr>
              <a:t>db.SetMaxIdleConns() - determines how many connection stay in the pool without being used</a:t>
            </a:r>
            <a:endParaRPr>
              <a:solidFill>
                <a:srgbClr val="000000"/>
              </a:solidFill>
            </a:endParaRPr>
          </a:p>
          <a:p>
            <a:pPr indent="-317500" lvl="1" marL="914400" rtl="0" algn="l">
              <a:spcBef>
                <a:spcPts val="1000"/>
              </a:spcBef>
              <a:spcAft>
                <a:spcPts val="0"/>
              </a:spcAft>
              <a:buSzPts val="1400"/>
              <a:buChar char="○"/>
            </a:pPr>
            <a:r>
              <a:rPr lang="en" sz="1400">
                <a:solidFill>
                  <a:srgbClr val="000000"/>
                </a:solidFill>
              </a:rPr>
              <a:t>db.SetMaxOpenConns() - the number of open connections at any given time</a:t>
            </a:r>
            <a:endParaRPr/>
          </a:p>
          <a:p>
            <a:pPr indent="0" lvl="0" marL="457200" rtl="0" algn="l">
              <a:spcBef>
                <a:spcPts val="1000"/>
              </a:spcBef>
              <a:spcAft>
                <a:spcPts val="1000"/>
              </a:spcAft>
              <a:buNone/>
            </a:pPr>
            <a:r>
              <a:rPr i="1" lang="en"/>
              <a:t>when we exceeds the number of connections the new request is going to block, and the client will get a connection timeout … how can we handle this?</a:t>
            </a:r>
            <a:endParaRPr i="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7"/>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Accessing </a:t>
            </a:r>
            <a:r>
              <a:rPr lang="en"/>
              <a:t>Database with context </a:t>
            </a:r>
            <a:endParaRPr/>
          </a:p>
        </p:txBody>
      </p:sp>
      <p:sp>
        <p:nvSpPr>
          <p:cNvPr id="512" name="Google Shape;512;p77"/>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prefered way is to use contexts for running operations against the database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c</a:t>
            </a:r>
            <a:r>
              <a:rPr lang="en"/>
              <a:t>ontext allows us to control operations that might take too long to complete,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So one way we can handle it is create a context object with a timeout that once exceeded we can can free the connection for other client to use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In the db.Sql package there are </a:t>
            </a:r>
            <a:r>
              <a:rPr lang="en"/>
              <a:t>equivalent</a:t>
            </a:r>
            <a:r>
              <a:rPr lang="en"/>
              <a:t> functions to those we saw</a:t>
            </a:r>
            <a:r>
              <a:rPr lang="en"/>
              <a:t> </a:t>
            </a:r>
            <a:r>
              <a:rPr lang="en"/>
              <a:t>(query,exec,etc..) that take context as a first parameter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8"/>
          <p:cNvSpPr txBox="1"/>
          <p:nvPr>
            <p:ph type="title"/>
          </p:nvPr>
        </p:nvSpPr>
        <p:spPr>
          <a:xfrm>
            <a:off x="150725" y="190675"/>
            <a:ext cx="484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Accessing Database with context  - sample</a:t>
            </a:r>
            <a:endParaRPr/>
          </a:p>
        </p:txBody>
      </p:sp>
      <p:sp>
        <p:nvSpPr>
          <p:cNvPr id="518" name="Google Shape;518;p78"/>
          <p:cNvSpPr txBox="1"/>
          <p:nvPr>
            <p:ph idx="1" type="body"/>
          </p:nvPr>
        </p:nvSpPr>
        <p:spPr>
          <a:xfrm>
            <a:off x="150725" y="1322925"/>
            <a:ext cx="4844700" cy="37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use context , we need to start by creating one, for that we can use the context.Background function followed by a call to context.WithTimeout to get a context that is bound to a time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note that you have to remember to call defer cancel() so that the context will be closed and there will be no memory leak</a:t>
            </a:r>
            <a:endParaRPr/>
          </a:p>
        </p:txBody>
      </p:sp>
      <p:sp>
        <p:nvSpPr>
          <p:cNvPr id="519" name="Google Shape;519;p78"/>
          <p:cNvSpPr txBox="1"/>
          <p:nvPr/>
        </p:nvSpPr>
        <p:spPr>
          <a:xfrm>
            <a:off x="4995300" y="23275"/>
            <a:ext cx="4148700" cy="5143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package</a:t>
            </a:r>
            <a:r>
              <a:rPr lang="en" sz="500">
                <a:solidFill>
                  <a:srgbClr val="D4D4D4"/>
                </a:solidFill>
                <a:highlight>
                  <a:srgbClr val="1E1E1E"/>
                </a:highlight>
                <a:latin typeface="Courier New"/>
                <a:ea typeface="Courier New"/>
                <a:cs typeface="Courier New"/>
                <a:sym typeface="Courier New"/>
              </a:rPr>
              <a:t> main</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import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"context"</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"database/sql"</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"fmt"</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"log"</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"os"</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"time"</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_ </a:t>
            </a:r>
            <a:r>
              <a:rPr lang="en" sz="500">
                <a:solidFill>
                  <a:srgbClr val="CE9178"/>
                </a:solidFill>
                <a:highlight>
                  <a:srgbClr val="1E1E1E"/>
                </a:highlight>
                <a:latin typeface="Courier New"/>
                <a:ea typeface="Courier New"/>
                <a:cs typeface="Courier New"/>
                <a:sym typeface="Courier New"/>
              </a:rPr>
              <a:t>"github.com/go-sql-driver/mysql"</a:t>
            </a:r>
            <a:endParaRPr sz="5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type</a:t>
            </a:r>
            <a:r>
              <a:rPr lang="en" sz="500">
                <a:solidFill>
                  <a:srgbClr val="D4D4D4"/>
                </a:solidFill>
                <a:highlight>
                  <a:srgbClr val="1E1E1E"/>
                </a:highlight>
                <a:latin typeface="Courier New"/>
                <a:ea typeface="Courier New"/>
                <a:cs typeface="Courier New"/>
                <a:sym typeface="Courier New"/>
              </a:rPr>
              <a:t> </a:t>
            </a:r>
            <a:r>
              <a:rPr lang="en" sz="500">
                <a:solidFill>
                  <a:srgbClr val="4EC9B0"/>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struct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id         </a:t>
            </a:r>
            <a:r>
              <a:rPr lang="en" sz="500">
                <a:solidFill>
                  <a:srgbClr val="4EC9B0"/>
                </a:solidFill>
                <a:highlight>
                  <a:srgbClr val="1E1E1E"/>
                </a:highlight>
                <a:latin typeface="Courier New"/>
                <a:ea typeface="Courier New"/>
                <a:cs typeface="Courier New"/>
                <a:sym typeface="Courier New"/>
              </a:rPr>
              <a:t>int</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first_name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last_name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email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password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make</a:t>
            </a:r>
            <a:r>
              <a:rPr lang="en" sz="500">
                <a:solidFill>
                  <a:srgbClr val="D4D4D4"/>
                </a:solidFill>
                <a:highlight>
                  <a:srgbClr val="1E1E1E"/>
                </a:highlight>
                <a:latin typeface="Courier New"/>
                <a:ea typeface="Courier New"/>
                <a:cs typeface="Courier New"/>
                <a:sym typeface="Courier New"/>
              </a:rPr>
              <a:t>([]User, </a:t>
            </a:r>
            <a:r>
              <a:rPr lang="en" sz="500">
                <a:solidFill>
                  <a:srgbClr val="B5CEA8"/>
                </a:solidFill>
                <a:highlight>
                  <a:srgbClr val="1E1E1E"/>
                </a:highlight>
                <a:latin typeface="Courier New"/>
                <a:ea typeface="Courier New"/>
                <a:cs typeface="Courier New"/>
                <a:sym typeface="Courier New"/>
              </a:rPr>
              <a:t>0</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func</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main</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db</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sql.</a:t>
            </a:r>
            <a:r>
              <a:rPr lang="en" sz="500">
                <a:solidFill>
                  <a:srgbClr val="DCDCAA"/>
                </a:solidFill>
                <a:highlight>
                  <a:srgbClr val="1E1E1E"/>
                </a:highlight>
                <a:latin typeface="Courier New"/>
                <a:ea typeface="Courier New"/>
                <a:cs typeface="Courier New"/>
                <a:sym typeface="Courier New"/>
              </a:rPr>
              <a:t>Open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"mysql"</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"root:pass@(127.0.0.1)/game_db"</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db.</a:t>
            </a:r>
            <a:r>
              <a:rPr lang="en" sz="500">
                <a:solidFill>
                  <a:srgbClr val="DCDCAA"/>
                </a:solidFill>
                <a:highlight>
                  <a:srgbClr val="1E1E1E"/>
                </a:highlight>
                <a:latin typeface="Courier New"/>
                <a:ea typeface="Courier New"/>
                <a:cs typeface="Courier New"/>
                <a:sym typeface="Courier New"/>
              </a:rPr>
              <a:t>Close</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open database connection"</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ctx</a:t>
            </a:r>
            <a:r>
              <a:rPr lang="en" sz="500">
                <a:solidFill>
                  <a:srgbClr val="D4D4D4"/>
                </a:solidFill>
                <a:highlight>
                  <a:srgbClr val="1E1E1E"/>
                </a:highlight>
                <a:latin typeface="Courier New"/>
                <a:ea typeface="Courier New"/>
                <a:cs typeface="Courier New"/>
                <a:sym typeface="Courier New"/>
              </a:rPr>
              <a:t> := context.</a:t>
            </a:r>
            <a:r>
              <a:rPr lang="en" sz="500">
                <a:solidFill>
                  <a:srgbClr val="DCDCAA"/>
                </a:solidFill>
                <a:highlight>
                  <a:srgbClr val="1E1E1E"/>
                </a:highlight>
                <a:latin typeface="Courier New"/>
                <a:ea typeface="Courier New"/>
                <a:cs typeface="Courier New"/>
                <a:sym typeface="Courier New"/>
              </a:rPr>
              <a:t>Background</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ctx</a:t>
            </a:r>
            <a:r>
              <a:rPr lang="en" sz="500">
                <a:solidFill>
                  <a:srgbClr val="D4D4D4"/>
                </a:solidFill>
                <a:highlight>
                  <a:srgbClr val="1E1E1E"/>
                </a:highlight>
                <a:latin typeface="Courier New"/>
                <a:ea typeface="Courier New"/>
                <a:cs typeface="Courier New"/>
                <a:sym typeface="Courier New"/>
              </a:rPr>
              <a:t>,</a:t>
            </a:r>
            <a:r>
              <a:rPr lang="en" sz="500">
                <a:solidFill>
                  <a:srgbClr val="9CDCFE"/>
                </a:solidFill>
                <a:highlight>
                  <a:srgbClr val="1E1E1E"/>
                </a:highlight>
                <a:latin typeface="Courier New"/>
                <a:ea typeface="Courier New"/>
                <a:cs typeface="Courier New"/>
                <a:sym typeface="Courier New"/>
              </a:rPr>
              <a:t>cancel</a:t>
            </a:r>
            <a:r>
              <a:rPr lang="en" sz="500">
                <a:solidFill>
                  <a:srgbClr val="D4D4D4"/>
                </a:solidFill>
                <a:highlight>
                  <a:srgbClr val="1E1E1E"/>
                </a:highlight>
                <a:latin typeface="Courier New"/>
                <a:ea typeface="Courier New"/>
                <a:cs typeface="Courier New"/>
                <a:sym typeface="Courier New"/>
              </a:rPr>
              <a:t> := context.</a:t>
            </a:r>
            <a:r>
              <a:rPr lang="en" sz="500">
                <a:solidFill>
                  <a:srgbClr val="DCDCAA"/>
                </a:solidFill>
                <a:highlight>
                  <a:srgbClr val="1E1E1E"/>
                </a:highlight>
                <a:latin typeface="Courier New"/>
                <a:ea typeface="Courier New"/>
                <a:cs typeface="Courier New"/>
                <a:sym typeface="Courier New"/>
              </a:rPr>
              <a:t>WithTimeout</a:t>
            </a:r>
            <a:r>
              <a:rPr lang="en" sz="500">
                <a:solidFill>
                  <a:srgbClr val="D4D4D4"/>
                </a:solidFill>
                <a:highlight>
                  <a:srgbClr val="1E1E1E"/>
                </a:highlight>
                <a:latin typeface="Courier New"/>
                <a:ea typeface="Courier New"/>
                <a:cs typeface="Courier New"/>
                <a:sym typeface="Courier New"/>
              </a:rPr>
              <a:t>(ctx,time.Second * </a:t>
            </a:r>
            <a:r>
              <a:rPr lang="en" sz="500">
                <a:solidFill>
                  <a:srgbClr val="B5CEA8"/>
                </a:solidFill>
                <a:highlight>
                  <a:srgbClr val="1E1E1E"/>
                </a:highlight>
                <a:latin typeface="Courier New"/>
                <a:ea typeface="Courier New"/>
                <a:cs typeface="Courier New"/>
                <a:sym typeface="Courier New"/>
              </a:rPr>
              <a:t>15</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cancel</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rows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QueryContext</a:t>
            </a:r>
            <a:r>
              <a:rPr lang="en" sz="500">
                <a:solidFill>
                  <a:srgbClr val="D4D4D4"/>
                </a:solidFill>
                <a:highlight>
                  <a:srgbClr val="1E1E1E"/>
                </a:highlight>
                <a:latin typeface="Courier New"/>
                <a:ea typeface="Courier New"/>
                <a:cs typeface="Courier New"/>
                <a:sym typeface="Courier New"/>
              </a:rPr>
              <a:t>(ctx,</a:t>
            </a:r>
            <a:r>
              <a:rPr lang="en" sz="500">
                <a:solidFill>
                  <a:srgbClr val="CE9178"/>
                </a:solidFill>
                <a:highlight>
                  <a:srgbClr val="1E1E1E"/>
                </a:highlight>
                <a:latin typeface="Courier New"/>
                <a:ea typeface="Courier New"/>
                <a:cs typeface="Courier New"/>
                <a:sym typeface="Courier New"/>
              </a:rPr>
              <a:t>"select id,first_name , last_name, email , password  from users"</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Close</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for</a:t>
            </a: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Next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User</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Scan</a:t>
            </a:r>
            <a:r>
              <a:rPr lang="en" sz="5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append</a:t>
            </a:r>
            <a:r>
              <a:rPr lang="en" sz="500">
                <a:solidFill>
                  <a:srgbClr val="D4D4D4"/>
                </a:solidFill>
                <a:highlight>
                  <a:srgbClr val="1E1E1E"/>
                </a:highlight>
                <a:latin typeface="Courier New"/>
                <a:ea typeface="Courier New"/>
                <a:cs typeface="Courier New"/>
                <a:sym typeface="Courier New"/>
              </a:rPr>
              <a:t>(users, user)</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(users)</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9"/>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operations with context</a:t>
            </a:r>
            <a:endParaRPr/>
          </a:p>
        </p:txBody>
      </p:sp>
      <p:sp>
        <p:nvSpPr>
          <p:cNvPr id="525" name="Google Shape;525;p79"/>
          <p:cNvSpPr txBox="1"/>
          <p:nvPr>
            <p:ph idx="1" type="body"/>
          </p:nvPr>
        </p:nvSpPr>
        <p:spPr>
          <a:xfrm>
            <a:off x="150725" y="923200"/>
            <a:ext cx="8993400" cy="3645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52519"/>
              </a:buClr>
              <a:buSzPts val="1400"/>
              <a:buChar char="●"/>
            </a:pPr>
            <a:r>
              <a:rPr lang="en" sz="1400">
                <a:solidFill>
                  <a:srgbClr val="252519"/>
                </a:solidFill>
              </a:rPr>
              <a:t>So what is a Context ? from the formal definition in the docs :</a:t>
            </a:r>
            <a:endParaRPr sz="1400">
              <a:solidFill>
                <a:srgbClr val="252519"/>
              </a:solidFill>
            </a:endParaRPr>
          </a:p>
          <a:p>
            <a:pPr indent="0" lvl="0" marL="457200" rtl="0" algn="l">
              <a:spcBef>
                <a:spcPts val="1000"/>
              </a:spcBef>
              <a:spcAft>
                <a:spcPts val="0"/>
              </a:spcAft>
              <a:buNone/>
            </a:pPr>
            <a:r>
              <a:rPr lang="en" sz="1400">
                <a:solidFill>
                  <a:srgbClr val="252519"/>
                </a:solidFill>
              </a:rPr>
              <a:t>“</a:t>
            </a:r>
            <a:r>
              <a:rPr i="1" lang="en" sz="1400">
                <a:solidFill>
                  <a:srgbClr val="252519"/>
                </a:solidFill>
              </a:rPr>
              <a:t>A Context carries deadlines, cancellation signals, and other request-scoped values across API boundaries and goroutines” </a:t>
            </a:r>
            <a:endParaRPr i="1" sz="1400">
              <a:solidFill>
                <a:srgbClr val="252519"/>
              </a:solidFill>
            </a:endParaRPr>
          </a:p>
          <a:p>
            <a:pPr indent="-317500" lvl="0" marL="457200" rtl="0" algn="l">
              <a:spcBef>
                <a:spcPts val="1000"/>
              </a:spcBef>
              <a:spcAft>
                <a:spcPts val="0"/>
              </a:spcAft>
              <a:buClr>
                <a:srgbClr val="252519"/>
              </a:buClr>
              <a:buSzPts val="1400"/>
              <a:buChar char="●"/>
            </a:pPr>
            <a:r>
              <a:rPr lang="en" sz="1400">
                <a:solidFill>
                  <a:srgbClr val="252519"/>
                </a:solidFill>
              </a:rPr>
              <a:t>c</a:t>
            </a:r>
            <a:r>
              <a:rPr lang="en" sz="1400">
                <a:solidFill>
                  <a:srgbClr val="252519"/>
                </a:solidFill>
              </a:rPr>
              <a:t>ontext.Context is a simple object that is </a:t>
            </a:r>
            <a:r>
              <a:rPr lang="en" sz="1400">
                <a:solidFill>
                  <a:srgbClr val="252519"/>
                </a:solidFill>
              </a:rPr>
              <a:t>meant</a:t>
            </a:r>
            <a:r>
              <a:rPr lang="en" sz="1400">
                <a:solidFill>
                  <a:srgbClr val="252519"/>
                </a:solidFill>
              </a:rPr>
              <a:t> to be </a:t>
            </a:r>
            <a:r>
              <a:rPr lang="en" sz="1400">
                <a:solidFill>
                  <a:srgbClr val="252519"/>
                </a:solidFill>
              </a:rPr>
              <a:t>transferred</a:t>
            </a:r>
            <a:r>
              <a:rPr lang="en" sz="1400">
                <a:solidFill>
                  <a:srgbClr val="252519"/>
                </a:solidFill>
              </a:rPr>
              <a:t> between a caller to a </a:t>
            </a:r>
            <a:r>
              <a:rPr lang="en" sz="1400">
                <a:solidFill>
                  <a:srgbClr val="252519"/>
                </a:solidFill>
              </a:rPr>
              <a:t>receiver, in order to allow more control on the requested operation</a:t>
            </a:r>
            <a:endParaRPr sz="1400">
              <a:solidFill>
                <a:srgbClr val="252519"/>
              </a:solidFill>
            </a:endParaRPr>
          </a:p>
          <a:p>
            <a:pPr indent="-317500" lvl="0" marL="457200" rtl="0" algn="l">
              <a:spcBef>
                <a:spcPts val="0"/>
              </a:spcBef>
              <a:spcAft>
                <a:spcPts val="0"/>
              </a:spcAft>
              <a:buClr>
                <a:srgbClr val="252519"/>
              </a:buClr>
              <a:buSzPts val="1400"/>
              <a:buChar char="●"/>
            </a:pPr>
            <a:r>
              <a:rPr lang="en" sz="1450">
                <a:solidFill>
                  <a:schemeClr val="dk1"/>
                </a:solidFill>
                <a:latin typeface="Lora"/>
                <a:ea typeface="Lora"/>
                <a:cs typeface="Lora"/>
                <a:sym typeface="Lora"/>
              </a:rPr>
              <a:t>Most use </a:t>
            </a:r>
            <a:r>
              <a:rPr lang="en" sz="1100">
                <a:solidFill>
                  <a:schemeClr val="dk1"/>
                </a:solidFill>
                <a:latin typeface="Courier New"/>
                <a:ea typeface="Courier New"/>
                <a:cs typeface="Courier New"/>
                <a:sym typeface="Courier New"/>
              </a:rPr>
              <a:t>context</a:t>
            </a:r>
            <a:r>
              <a:rPr lang="en" sz="1450">
                <a:solidFill>
                  <a:schemeClr val="dk1"/>
                </a:solidFill>
                <a:latin typeface="Lora"/>
                <a:ea typeface="Lora"/>
                <a:cs typeface="Lora"/>
                <a:sym typeface="Lora"/>
              </a:rPr>
              <a:t> with downstream operations, like making an HTTP call, or fetching data from a database, or while performing async operations with go-routines</a:t>
            </a:r>
            <a:endParaRPr sz="1450">
              <a:solidFill>
                <a:schemeClr val="dk1"/>
              </a:solidFill>
              <a:latin typeface="Lora"/>
              <a:ea typeface="Lora"/>
              <a:cs typeface="Lora"/>
              <a:sym typeface="Lora"/>
            </a:endParaRPr>
          </a:p>
          <a:p>
            <a:pPr indent="-320675" lvl="0" marL="457200" rtl="0" algn="l">
              <a:spcBef>
                <a:spcPts val="0"/>
              </a:spcBef>
              <a:spcAft>
                <a:spcPts val="0"/>
              </a:spcAft>
              <a:buClr>
                <a:schemeClr val="dk1"/>
              </a:buClr>
              <a:buSzPts val="1450"/>
              <a:buFont typeface="Lora"/>
              <a:buChar char="●"/>
            </a:pPr>
            <a:r>
              <a:rPr lang="en" sz="1450">
                <a:solidFill>
                  <a:schemeClr val="dk1"/>
                </a:solidFill>
                <a:latin typeface="Lora"/>
                <a:ea typeface="Lora"/>
                <a:cs typeface="Lora"/>
                <a:sym typeface="Lora"/>
              </a:rPr>
              <a:t>Another highly useful feature of </a:t>
            </a:r>
            <a:r>
              <a:rPr lang="en" sz="1100">
                <a:solidFill>
                  <a:schemeClr val="dk1"/>
                </a:solidFill>
                <a:latin typeface="Courier New"/>
                <a:ea typeface="Courier New"/>
                <a:cs typeface="Courier New"/>
                <a:sym typeface="Courier New"/>
              </a:rPr>
              <a:t>context</a:t>
            </a:r>
            <a:r>
              <a:rPr lang="en" sz="1450">
                <a:solidFill>
                  <a:schemeClr val="dk1"/>
                </a:solidFill>
                <a:latin typeface="Lora"/>
                <a:ea typeface="Lora"/>
                <a:cs typeface="Lora"/>
                <a:sym typeface="Lora"/>
              </a:rPr>
              <a:t> is it’s ability to cancel, or halt an operation mid-way</a:t>
            </a:r>
            <a:endParaRPr sz="1450">
              <a:solidFill>
                <a:schemeClr val="dk1"/>
              </a:solidFill>
              <a:latin typeface="Lora"/>
              <a:ea typeface="Lora"/>
              <a:cs typeface="Lora"/>
              <a:sym typeface="Lora"/>
            </a:endParaRPr>
          </a:p>
          <a:p>
            <a:pPr indent="-317500" lvl="0" marL="457200" rtl="0" algn="l">
              <a:spcBef>
                <a:spcPts val="0"/>
              </a:spcBef>
              <a:spcAft>
                <a:spcPts val="0"/>
              </a:spcAft>
              <a:buClr>
                <a:srgbClr val="252519"/>
              </a:buClr>
              <a:buSzPts val="1400"/>
              <a:buChar char="●"/>
            </a:pPr>
            <a:r>
              <a:rPr lang="en" sz="1400">
                <a:solidFill>
                  <a:srgbClr val="252519"/>
                </a:solidFill>
              </a:rPr>
              <a:t>For example a caller can decide to cancel a long running Http request and the receiver is responsible to abandon the operation once cancelled</a:t>
            </a:r>
            <a:endParaRPr sz="1400">
              <a:solidFill>
                <a:srgbClr val="252519"/>
              </a:solidFill>
            </a:endParaRPr>
          </a:p>
          <a:p>
            <a:pPr indent="-317500" lvl="0" marL="457200" rtl="0" algn="l">
              <a:spcBef>
                <a:spcPts val="0"/>
              </a:spcBef>
              <a:spcAft>
                <a:spcPts val="0"/>
              </a:spcAft>
              <a:buClr>
                <a:srgbClr val="252519"/>
              </a:buClr>
              <a:buSzPts val="1400"/>
              <a:buChar char="●"/>
            </a:pPr>
            <a:r>
              <a:rPr lang="en" sz="1400">
                <a:solidFill>
                  <a:srgbClr val="252519"/>
                </a:solidFill>
              </a:rPr>
              <a:t>A context can also be set with a predefined time out that the receiver that gets the context should check periodically to decide whether to abandon the operation or not</a:t>
            </a:r>
            <a:endParaRPr sz="1400">
              <a:solidFill>
                <a:srgbClr val="252519"/>
              </a:solidFill>
            </a:endParaRPr>
          </a:p>
          <a:p>
            <a:pPr indent="0" lvl="0" marL="0" rtl="0" algn="l">
              <a:spcBef>
                <a:spcPts val="1000"/>
              </a:spcBef>
              <a:spcAft>
                <a:spcPts val="1000"/>
              </a:spcAft>
              <a:buNone/>
            </a:pPr>
            <a:r>
              <a:t/>
            </a:r>
            <a:endParaRPr i="1" sz="1400">
              <a:solidFill>
                <a:srgbClr val="252519"/>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Context</a:t>
            </a:r>
            <a:endParaRPr/>
          </a:p>
        </p:txBody>
      </p:sp>
      <p:sp>
        <p:nvSpPr>
          <p:cNvPr id="531" name="Google Shape;531;p80"/>
          <p:cNvSpPr txBox="1"/>
          <p:nvPr>
            <p:ph idx="1" type="body"/>
          </p:nvPr>
        </p:nvSpPr>
        <p:spPr>
          <a:xfrm>
            <a:off x="150725" y="763375"/>
            <a:ext cx="8811000" cy="42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When calling Api’s that requires a context, if you don’t have one you can create one easily by calling context.Background() , or context,TODO() functions</a:t>
            </a:r>
            <a:endParaRPr sz="1400"/>
          </a:p>
          <a:p>
            <a:pPr indent="0" lvl="0" marL="0" rtl="0" algn="l">
              <a:spcBef>
                <a:spcPts val="0"/>
              </a:spcBef>
              <a:spcAft>
                <a:spcPts val="0"/>
              </a:spcAft>
              <a:buNone/>
            </a:pPr>
            <a:r>
              <a:rPr lang="en" sz="1400">
                <a:solidFill>
                  <a:schemeClr val="dk1"/>
                </a:solidFill>
                <a:highlight>
                  <a:srgbClr val="FFFFFF"/>
                </a:highlight>
              </a:rPr>
              <a:t>context.Background() serves as the root of all context which will be derived from it</a:t>
            </a:r>
            <a:endParaRPr sz="1400">
              <a:solidFill>
                <a:schemeClr val="dk1"/>
              </a:solidFill>
              <a:highlight>
                <a:srgbClr val="FFFFFF"/>
              </a:highlight>
            </a:endParaRPr>
          </a:p>
          <a:p>
            <a:pPr indent="0" lvl="0" marL="0" rtl="0" algn="l">
              <a:spcBef>
                <a:spcPts val="0"/>
              </a:spcBef>
              <a:spcAft>
                <a:spcPts val="0"/>
              </a:spcAft>
              <a:buNone/>
            </a:pPr>
            <a:r>
              <a:rPr lang="en" sz="1500">
                <a:solidFill>
                  <a:schemeClr val="dk1"/>
                </a:solidFill>
                <a:highlight>
                  <a:srgbClr val="FFFFFF"/>
                </a:highlight>
                <a:latin typeface="Lato"/>
                <a:ea typeface="Lato"/>
                <a:cs typeface="Lato"/>
                <a:sym typeface="Lato"/>
              </a:rPr>
              <a:t>This empty context has no functionality at all and we can add functionality by deriving a new context from it using the following values</a:t>
            </a:r>
            <a:endParaRPr sz="15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t/>
            </a:r>
            <a:endParaRPr sz="1500">
              <a:solidFill>
                <a:schemeClr val="dk1"/>
              </a:solidFill>
              <a:highlight>
                <a:srgbClr val="FFFFFF"/>
              </a:highlight>
              <a:latin typeface="Lato"/>
              <a:ea typeface="Lato"/>
              <a:cs typeface="Lato"/>
              <a:sym typeface="Lato"/>
            </a:endParaRPr>
          </a:p>
          <a:p>
            <a:pPr indent="0" lvl="0" marL="0" rtl="0" algn="l">
              <a:lnSpc>
                <a:spcPct val="160000"/>
              </a:lnSpc>
              <a:spcBef>
                <a:spcPts val="0"/>
              </a:spcBef>
              <a:spcAft>
                <a:spcPts val="0"/>
              </a:spcAft>
              <a:buClr>
                <a:schemeClr val="dk1"/>
              </a:buClr>
              <a:buSzPts val="1100"/>
              <a:buFont typeface="Arial"/>
              <a:buNone/>
            </a:pPr>
            <a:r>
              <a:rPr lang="en" sz="1400">
                <a:solidFill>
                  <a:schemeClr val="dk1"/>
                </a:solidFill>
                <a:highlight>
                  <a:srgbClr val="FFFFFF"/>
                </a:highlight>
              </a:rPr>
              <a:t>A derived context is can be created in 4 ways</a:t>
            </a:r>
            <a:endParaRPr sz="1400">
              <a:solidFill>
                <a:schemeClr val="dk1"/>
              </a:solidFill>
              <a:highlight>
                <a:srgbClr val="FFFFFF"/>
              </a:highlight>
            </a:endParaRPr>
          </a:p>
          <a:p>
            <a:pPr indent="-317500" lvl="0" marL="698500" rtl="0" algn="l">
              <a:spcBef>
                <a:spcPts val="0"/>
              </a:spcBef>
              <a:spcAft>
                <a:spcPts val="0"/>
              </a:spcAft>
              <a:buClr>
                <a:schemeClr val="dk1"/>
              </a:buClr>
              <a:buSzPts val="1400"/>
              <a:buFont typeface="Lato"/>
              <a:buChar char="●"/>
            </a:pPr>
            <a:r>
              <a:rPr lang="en" sz="1400">
                <a:solidFill>
                  <a:schemeClr val="dk1"/>
                </a:solidFill>
                <a:highlight>
                  <a:srgbClr val="FFFFFF"/>
                </a:highlight>
              </a:rPr>
              <a:t>Passing request-scoped values  -  using </a:t>
            </a:r>
            <a:r>
              <a:rPr b="1" lang="en" sz="1400">
                <a:solidFill>
                  <a:schemeClr val="dk1"/>
                </a:solidFill>
                <a:highlight>
                  <a:srgbClr val="FFFFFF"/>
                </a:highlight>
              </a:rPr>
              <a:t>WithValue() </a:t>
            </a:r>
            <a:r>
              <a:rPr lang="en" sz="1400">
                <a:solidFill>
                  <a:schemeClr val="dk1"/>
                </a:solidFill>
                <a:highlight>
                  <a:srgbClr val="FFFFFF"/>
                </a:highlight>
              </a:rPr>
              <a:t>function of context package</a:t>
            </a:r>
            <a:endParaRPr sz="1400">
              <a:solidFill>
                <a:schemeClr val="dk1"/>
              </a:solidFill>
              <a:highlight>
                <a:srgbClr val="FFFFFF"/>
              </a:highlight>
            </a:endParaRPr>
          </a:p>
          <a:p>
            <a:pPr indent="-317500" lvl="0" marL="698500" rtl="0" algn="l">
              <a:spcBef>
                <a:spcPts val="0"/>
              </a:spcBef>
              <a:spcAft>
                <a:spcPts val="0"/>
              </a:spcAft>
              <a:buClr>
                <a:schemeClr val="dk1"/>
              </a:buClr>
              <a:buSzPts val="1400"/>
              <a:buFont typeface="Lato"/>
              <a:buChar char="●"/>
            </a:pPr>
            <a:r>
              <a:rPr lang="en" sz="1400">
                <a:solidFill>
                  <a:schemeClr val="dk1"/>
                </a:solidFill>
                <a:highlight>
                  <a:srgbClr val="FFFFFF"/>
                </a:highlight>
              </a:rPr>
              <a:t>With cancellation signals - using </a:t>
            </a:r>
            <a:r>
              <a:rPr b="1" lang="en" sz="1400">
                <a:solidFill>
                  <a:schemeClr val="dk1"/>
                </a:solidFill>
                <a:highlight>
                  <a:srgbClr val="FFFFFF"/>
                </a:highlight>
              </a:rPr>
              <a:t>WithCancel() </a:t>
            </a:r>
            <a:r>
              <a:rPr lang="en" sz="1400">
                <a:solidFill>
                  <a:schemeClr val="dk1"/>
                </a:solidFill>
                <a:highlight>
                  <a:srgbClr val="FFFFFF"/>
                </a:highlight>
              </a:rPr>
              <a:t>function of context package</a:t>
            </a:r>
            <a:endParaRPr sz="1400">
              <a:solidFill>
                <a:schemeClr val="dk1"/>
              </a:solidFill>
              <a:highlight>
                <a:srgbClr val="FFFFFF"/>
              </a:highlight>
            </a:endParaRPr>
          </a:p>
          <a:p>
            <a:pPr indent="-317500" lvl="0" marL="698500" rtl="0" algn="l">
              <a:spcBef>
                <a:spcPts val="0"/>
              </a:spcBef>
              <a:spcAft>
                <a:spcPts val="0"/>
              </a:spcAft>
              <a:buClr>
                <a:schemeClr val="dk1"/>
              </a:buClr>
              <a:buSzPts val="1400"/>
              <a:buFont typeface="Lato"/>
              <a:buChar char="●"/>
            </a:pPr>
            <a:r>
              <a:rPr lang="en" sz="1400">
                <a:solidFill>
                  <a:schemeClr val="dk1"/>
                </a:solidFill>
                <a:highlight>
                  <a:srgbClr val="FFFFFF"/>
                </a:highlight>
              </a:rPr>
              <a:t>With deadlines - using </a:t>
            </a:r>
            <a:r>
              <a:rPr b="1" lang="en" sz="1400">
                <a:solidFill>
                  <a:schemeClr val="dk1"/>
                </a:solidFill>
                <a:highlight>
                  <a:srgbClr val="FFFFFF"/>
                </a:highlight>
              </a:rPr>
              <a:t>WithDeadine() </a:t>
            </a:r>
            <a:r>
              <a:rPr lang="en" sz="1400">
                <a:solidFill>
                  <a:schemeClr val="dk1"/>
                </a:solidFill>
                <a:highlight>
                  <a:srgbClr val="FFFFFF"/>
                </a:highlight>
              </a:rPr>
              <a:t>function of context package</a:t>
            </a:r>
            <a:endParaRPr sz="1400">
              <a:solidFill>
                <a:schemeClr val="dk1"/>
              </a:solidFill>
              <a:highlight>
                <a:srgbClr val="FFFFFF"/>
              </a:highlight>
            </a:endParaRPr>
          </a:p>
          <a:p>
            <a:pPr indent="-317500" lvl="0" marL="698500" rtl="0" algn="l">
              <a:spcBef>
                <a:spcPts val="0"/>
              </a:spcBef>
              <a:spcAft>
                <a:spcPts val="0"/>
              </a:spcAft>
              <a:buClr>
                <a:schemeClr val="dk1"/>
              </a:buClr>
              <a:buSzPts val="1400"/>
              <a:buFont typeface="Lato"/>
              <a:buChar char="●"/>
            </a:pPr>
            <a:r>
              <a:rPr lang="en" sz="1400">
                <a:solidFill>
                  <a:schemeClr val="dk1"/>
                </a:solidFill>
                <a:highlight>
                  <a:srgbClr val="FFFFFF"/>
                </a:highlight>
              </a:rPr>
              <a:t>With timeouts - using </a:t>
            </a:r>
            <a:r>
              <a:rPr b="1" lang="en" sz="1400">
                <a:solidFill>
                  <a:schemeClr val="dk1"/>
                </a:solidFill>
                <a:highlight>
                  <a:srgbClr val="FFFFFF"/>
                </a:highlight>
              </a:rPr>
              <a:t>WithTimeout() </a:t>
            </a:r>
            <a:r>
              <a:rPr lang="en" sz="1400">
                <a:solidFill>
                  <a:schemeClr val="dk1"/>
                </a:solidFill>
                <a:highlight>
                  <a:srgbClr val="FFFFFF"/>
                </a:highlight>
              </a:rPr>
              <a:t>function of context package</a:t>
            </a:r>
            <a:endParaRPr sz="1400">
              <a:solidFill>
                <a:schemeClr val="dk1"/>
              </a:solidFill>
              <a:highlight>
                <a:srgbClr val="FFFFFF"/>
              </a:highlight>
            </a:endParaRPr>
          </a:p>
          <a:p>
            <a:pPr indent="0" lvl="0" marL="0" rtl="0" algn="l">
              <a:spcBef>
                <a:spcPts val="0"/>
              </a:spcBef>
              <a:spcAft>
                <a:spcPts val="0"/>
              </a:spcAft>
              <a:buNone/>
            </a:pPr>
            <a:r>
              <a:rPr lang="en" sz="1400">
                <a:solidFill>
                  <a:srgbClr val="0C1543"/>
                </a:solidFill>
                <a:highlight>
                  <a:srgbClr val="FFFFFF"/>
                </a:highlight>
              </a:rPr>
              <a:t>It’s critically important that any cancel function returned from a With function is executed before that function returns. This is why the idiom is to use the defer keyword right after the With call, as you see on line 26. Not doing this will cause memory leaks in your program.</a:t>
            </a:r>
            <a:endParaRPr sz="1400">
              <a:solidFill>
                <a:schemeClr val="dk1"/>
              </a:solidFill>
              <a:highlight>
                <a:srgbClr val="FFFFFF"/>
              </a:highlight>
            </a:endParaRPr>
          </a:p>
          <a:p>
            <a:pPr indent="0" lvl="0" marL="0" rtl="0" algn="l">
              <a:spcBef>
                <a:spcPts val="0"/>
              </a:spcBef>
              <a:spcAft>
                <a:spcPts val="0"/>
              </a:spcAft>
              <a:buNone/>
            </a:pPr>
            <a:r>
              <a:t/>
            </a:r>
            <a:endParaRPr sz="1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1"/>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to use contexts</a:t>
            </a:r>
            <a:endParaRPr>
              <a:solidFill>
                <a:srgbClr val="000000"/>
              </a:solidFill>
            </a:endParaRPr>
          </a:p>
        </p:txBody>
      </p:sp>
      <p:sp>
        <p:nvSpPr>
          <p:cNvPr id="537" name="Google Shape;537;p81"/>
          <p:cNvSpPr txBox="1"/>
          <p:nvPr>
            <p:ph idx="1" type="body"/>
          </p:nvPr>
        </p:nvSpPr>
        <p:spPr>
          <a:xfrm>
            <a:off x="150725" y="763375"/>
            <a:ext cx="8811000" cy="4288800"/>
          </a:xfrm>
          <a:prstGeom prst="rect">
            <a:avLst/>
          </a:prstGeom>
        </p:spPr>
        <p:txBody>
          <a:bodyPr anchorCtr="0" anchor="t" bIns="91425" lIns="91425" spcFirstLastPara="1" rIns="91425" wrap="square" tIns="91425">
            <a:noAutofit/>
          </a:bodyPr>
          <a:lstStyle/>
          <a:p>
            <a:pPr indent="-323850" lvl="0" marL="698500" rtl="0" algn="l">
              <a:spcBef>
                <a:spcPts val="0"/>
              </a:spcBef>
              <a:spcAft>
                <a:spcPts val="0"/>
              </a:spcAft>
              <a:buClr>
                <a:schemeClr val="dk1"/>
              </a:buClr>
              <a:buSzPts val="1500"/>
              <a:buFont typeface="Lato"/>
              <a:buChar char="●"/>
            </a:pPr>
            <a:r>
              <a:rPr lang="en" sz="1500">
                <a:solidFill>
                  <a:schemeClr val="dk1"/>
                </a:solidFill>
                <a:highlight>
                  <a:srgbClr val="FFFFFF"/>
                </a:highlight>
                <a:latin typeface="Lato"/>
                <a:ea typeface="Lato"/>
                <a:cs typeface="Lato"/>
                <a:sym typeface="Lato"/>
              </a:rPr>
              <a:t>To pass data to downstream. Eg.  a HTTP request creates a </a:t>
            </a:r>
            <a:r>
              <a:rPr b="1" lang="en" sz="1500">
                <a:solidFill>
                  <a:schemeClr val="dk1"/>
                </a:solidFill>
                <a:highlight>
                  <a:srgbClr val="FFFFFF"/>
                </a:highlight>
                <a:latin typeface="Lato"/>
                <a:ea typeface="Lato"/>
                <a:cs typeface="Lato"/>
                <a:sym typeface="Lato"/>
              </a:rPr>
              <a:t>request_id, request_user </a:t>
            </a:r>
            <a:r>
              <a:rPr lang="en" sz="1500">
                <a:solidFill>
                  <a:schemeClr val="dk1"/>
                </a:solidFill>
                <a:highlight>
                  <a:srgbClr val="FFFFFF"/>
                </a:highlight>
                <a:latin typeface="Lato"/>
                <a:ea typeface="Lato"/>
                <a:cs typeface="Lato"/>
                <a:sym typeface="Lato"/>
              </a:rPr>
              <a:t>which needs to be passed around to all downstream functions for distributed tracing.</a:t>
            </a:r>
            <a:endParaRPr sz="1500">
              <a:solidFill>
                <a:schemeClr val="dk1"/>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chemeClr val="dk1"/>
              </a:solidFill>
              <a:highlight>
                <a:srgbClr val="FFFFFF"/>
              </a:highlight>
              <a:latin typeface="Lato"/>
              <a:ea typeface="Lato"/>
              <a:cs typeface="Lato"/>
              <a:sym typeface="Lato"/>
            </a:endParaRPr>
          </a:p>
          <a:p>
            <a:pPr indent="-323850" lvl="0" marL="698500" rtl="0" algn="l">
              <a:spcBef>
                <a:spcPts val="0"/>
              </a:spcBef>
              <a:spcAft>
                <a:spcPts val="0"/>
              </a:spcAft>
              <a:buClr>
                <a:schemeClr val="dk1"/>
              </a:buClr>
              <a:buSzPts val="1500"/>
              <a:buFont typeface="Lato"/>
              <a:buChar char="●"/>
            </a:pPr>
            <a:r>
              <a:rPr lang="en" sz="1500">
                <a:solidFill>
                  <a:schemeClr val="dk1"/>
                </a:solidFill>
                <a:highlight>
                  <a:srgbClr val="FFFFFF"/>
                </a:highlight>
                <a:latin typeface="Lato"/>
                <a:ea typeface="Lato"/>
                <a:cs typeface="Lato"/>
                <a:sym typeface="Lato"/>
              </a:rPr>
              <a:t>When you want to halt the operation in the midway – A HTTP request should be stopped because the client disconnected</a:t>
            </a:r>
            <a:endParaRPr sz="1500">
              <a:solidFill>
                <a:schemeClr val="dk1"/>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chemeClr val="dk1"/>
              </a:solidFill>
              <a:highlight>
                <a:srgbClr val="FFFFFF"/>
              </a:highlight>
              <a:latin typeface="Lato"/>
              <a:ea typeface="Lato"/>
              <a:cs typeface="Lato"/>
              <a:sym typeface="Lato"/>
            </a:endParaRPr>
          </a:p>
          <a:p>
            <a:pPr indent="-323850" lvl="0" marL="698500" rtl="0" algn="l">
              <a:spcBef>
                <a:spcPts val="0"/>
              </a:spcBef>
              <a:spcAft>
                <a:spcPts val="0"/>
              </a:spcAft>
              <a:buClr>
                <a:schemeClr val="dk1"/>
              </a:buClr>
              <a:buSzPts val="1500"/>
              <a:buFont typeface="Lato"/>
              <a:buChar char="●"/>
            </a:pPr>
            <a:r>
              <a:rPr lang="en" sz="1500">
                <a:solidFill>
                  <a:schemeClr val="dk1"/>
                </a:solidFill>
                <a:highlight>
                  <a:srgbClr val="FFFFFF"/>
                </a:highlight>
                <a:latin typeface="Lato"/>
                <a:ea typeface="Lato"/>
                <a:cs typeface="Lato"/>
                <a:sym typeface="Lato"/>
              </a:rPr>
              <a:t>When you want to halt the operation within a specified time from start i.e with timeout – Eg- a HTTP request should be completed in 2 sec or else should be aborted.</a:t>
            </a:r>
            <a:endParaRPr sz="1500">
              <a:solidFill>
                <a:schemeClr val="dk1"/>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chemeClr val="dk1"/>
              </a:solidFill>
              <a:highlight>
                <a:srgbClr val="FFFFFF"/>
              </a:highlight>
              <a:latin typeface="Lato"/>
              <a:ea typeface="Lato"/>
              <a:cs typeface="Lato"/>
              <a:sym typeface="Lato"/>
            </a:endParaRPr>
          </a:p>
          <a:p>
            <a:pPr indent="-323850" lvl="0" marL="698500" rtl="0" algn="l">
              <a:spcBef>
                <a:spcPts val="0"/>
              </a:spcBef>
              <a:spcAft>
                <a:spcPts val="0"/>
              </a:spcAft>
              <a:buClr>
                <a:schemeClr val="dk1"/>
              </a:buClr>
              <a:buSzPts val="1500"/>
              <a:buFont typeface="Lato"/>
              <a:buChar char="●"/>
            </a:pPr>
            <a:r>
              <a:rPr lang="en" sz="1500">
                <a:solidFill>
                  <a:schemeClr val="dk1"/>
                </a:solidFill>
                <a:highlight>
                  <a:srgbClr val="FFFFFF"/>
                </a:highlight>
                <a:latin typeface="Lato"/>
                <a:ea typeface="Lato"/>
                <a:cs typeface="Lato"/>
                <a:sym typeface="Lato"/>
              </a:rPr>
              <a:t>When you want to halt an operation before a certain time – Eg. A cron is running that needs to be aborted in 5 mins if not completed.</a:t>
            </a:r>
            <a:endParaRPr sz="1500">
              <a:solidFill>
                <a:schemeClr val="dk1"/>
              </a:solidFill>
              <a:highlight>
                <a:srgbClr val="FFFFFF"/>
              </a:highlight>
              <a:latin typeface="Lato"/>
              <a:ea typeface="Lato"/>
              <a:cs typeface="Lato"/>
              <a:sym typeface="Lato"/>
            </a:endParaRPr>
          </a:p>
          <a:p>
            <a:pPr indent="0" lvl="0" marL="0" rtl="0" algn="l">
              <a:spcBef>
                <a:spcPts val="0"/>
              </a:spcBef>
              <a:spcAft>
                <a:spcPts val="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19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Managing a Project in Go - </a:t>
            </a:r>
            <a:r>
              <a:rPr lang="en"/>
              <a:t>workspaces reminder</a:t>
            </a:r>
            <a:endParaRPr/>
          </a:p>
          <a:p>
            <a:pPr indent="0" lvl="0" marL="0" rtl="0" algn="l">
              <a:spcBef>
                <a:spcPts val="0"/>
              </a:spcBef>
              <a:spcAft>
                <a:spcPts val="0"/>
              </a:spcAft>
              <a:buNone/>
            </a:pPr>
            <a:r>
              <a:t/>
            </a:r>
            <a:endParaRPr/>
          </a:p>
        </p:txBody>
      </p:sp>
      <p:sp>
        <p:nvSpPr>
          <p:cNvPr id="94" name="Google Shape;94;p19"/>
          <p:cNvSpPr txBox="1"/>
          <p:nvPr>
            <p:ph idx="1" type="body"/>
          </p:nvPr>
        </p:nvSpPr>
        <p:spPr>
          <a:xfrm>
            <a:off x="311700" y="902550"/>
            <a:ext cx="8520600" cy="366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rgbClr val="292929"/>
                </a:solidFill>
                <a:highlight>
                  <a:srgbClr val="FFFFFF"/>
                </a:highlight>
                <a:latin typeface="Georgia"/>
                <a:ea typeface="Georgia"/>
                <a:cs typeface="Georgia"/>
                <a:sym typeface="Georgia"/>
              </a:rPr>
              <a:t>When you download a package using </a:t>
            </a:r>
            <a:r>
              <a:rPr lang="en" sz="1200">
                <a:solidFill>
                  <a:srgbClr val="292929"/>
                </a:solidFill>
                <a:highlight>
                  <a:srgbClr val="F2F2F2"/>
                </a:highlight>
                <a:latin typeface="Courier New"/>
                <a:ea typeface="Courier New"/>
                <a:cs typeface="Courier New"/>
                <a:sym typeface="Courier New"/>
              </a:rPr>
              <a:t>go get</a:t>
            </a:r>
            <a:r>
              <a:rPr lang="en" sz="1600">
                <a:solidFill>
                  <a:srgbClr val="292929"/>
                </a:solidFill>
                <a:highlight>
                  <a:srgbClr val="FFFFFF"/>
                </a:highlight>
                <a:latin typeface="Georgia"/>
                <a:ea typeface="Georgia"/>
                <a:cs typeface="Georgia"/>
                <a:sym typeface="Georgia"/>
              </a:rPr>
              <a:t>, </a:t>
            </a:r>
            <a:r>
              <a:rPr b="1" lang="en" sz="1600">
                <a:solidFill>
                  <a:srgbClr val="292929"/>
                </a:solidFill>
                <a:highlight>
                  <a:srgbClr val="FFFFFF"/>
                </a:highlight>
                <a:latin typeface="Georgia"/>
                <a:ea typeface="Georgia"/>
                <a:cs typeface="Georgia"/>
                <a:sym typeface="Georgia"/>
              </a:rPr>
              <a:t>you are are cloning the master repository at the most recent commit</a:t>
            </a:r>
            <a:endParaRPr b="1" sz="1600">
              <a:solidFill>
                <a:srgbClr val="292929"/>
              </a:solidFill>
              <a:highlight>
                <a:srgbClr val="FFFFFF"/>
              </a:highlight>
              <a:latin typeface="Georgia"/>
              <a:ea typeface="Georgia"/>
              <a:cs typeface="Georgia"/>
              <a:sym typeface="Georgia"/>
            </a:endParaRPr>
          </a:p>
          <a:p>
            <a:pPr indent="-330200" lvl="0" marL="457200" rtl="0" algn="l">
              <a:spcBef>
                <a:spcPts val="10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you can’t install multiple versions of the same dependency package</a:t>
            </a:r>
            <a:endParaRPr b="1" sz="1600">
              <a:solidFill>
                <a:srgbClr val="292929"/>
              </a:solidFill>
              <a:highlight>
                <a:srgbClr val="FFFFFF"/>
              </a:highlight>
              <a:latin typeface="Georgia"/>
              <a:ea typeface="Georgia"/>
              <a:cs typeface="Georgia"/>
              <a:sym typeface="Georgia"/>
            </a:endParaRPr>
          </a:p>
          <a:p>
            <a:pPr indent="-330200" lvl="0" marL="457200" rtl="0" algn="l">
              <a:spcBef>
                <a:spcPts val="1000"/>
              </a:spcBef>
              <a:spcAft>
                <a:spcPts val="0"/>
              </a:spcAft>
              <a:buClr>
                <a:schemeClr val="dk1"/>
              </a:buClr>
              <a:buSzPts val="1600"/>
              <a:buChar char="●"/>
            </a:pPr>
            <a:r>
              <a:rPr lang="en" sz="1600">
                <a:solidFill>
                  <a:schemeClr val="dk1"/>
                </a:solidFill>
              </a:rPr>
              <a:t>A Go program couldn’t  import a dependency unless it is present inside $GOPATH</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Also, go build command creates </a:t>
            </a:r>
            <a:r>
              <a:rPr b="1" lang="en" sz="1600">
                <a:solidFill>
                  <a:schemeClr val="dk1"/>
                </a:solidFill>
              </a:rPr>
              <a:t>binary executable files</a:t>
            </a:r>
            <a:r>
              <a:rPr lang="en" sz="1600">
                <a:solidFill>
                  <a:schemeClr val="dk1"/>
                </a:solidFill>
              </a:rPr>
              <a:t> and </a:t>
            </a:r>
            <a:r>
              <a:rPr b="1" lang="en" sz="1600">
                <a:solidFill>
                  <a:schemeClr val="dk1"/>
                </a:solidFill>
              </a:rPr>
              <a:t>package archives</a:t>
            </a:r>
            <a:r>
              <a:rPr lang="en" sz="1600">
                <a:solidFill>
                  <a:schemeClr val="dk1"/>
                </a:solidFill>
              </a:rPr>
              <a:t> inside $GOPATH. Hence, </a:t>
            </a:r>
            <a:r>
              <a:rPr b="1" lang="en" sz="1600">
                <a:solidFill>
                  <a:schemeClr val="dk1"/>
                </a:solidFill>
              </a:rPr>
              <a:t>GOPATH</a:t>
            </a:r>
            <a:r>
              <a:rPr lang="en" sz="1600">
                <a:solidFill>
                  <a:schemeClr val="dk1"/>
                </a:solidFill>
              </a:rPr>
              <a:t> used to be a big deal in Go The downside here is that we need to create all of our projects in one directory, or constantly change our GOPATH</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pkg is where go installs the compiled binaries of third party dependencies, Whenever you install a 3rd party package, a package object package-name.a is created for that package in this directory.</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10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2"/>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Context to for canceling http </a:t>
            </a:r>
            <a:r>
              <a:rPr lang="en"/>
              <a:t>request</a:t>
            </a:r>
            <a:endParaRPr/>
          </a:p>
        </p:txBody>
      </p:sp>
      <p:sp>
        <p:nvSpPr>
          <p:cNvPr id="543" name="Google Shape;543;p82"/>
          <p:cNvSpPr txBox="1"/>
          <p:nvPr/>
        </p:nvSpPr>
        <p:spPr>
          <a:xfrm>
            <a:off x="338375" y="2161375"/>
            <a:ext cx="4299900" cy="2927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handler</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"before sleep"</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time.</a:t>
            </a:r>
            <a:r>
              <a:rPr lang="en" sz="600">
                <a:solidFill>
                  <a:srgbClr val="DCDCAA"/>
                </a:solidFill>
                <a:highlight>
                  <a:srgbClr val="1E1E1E"/>
                </a:highlight>
                <a:latin typeface="Courier New"/>
                <a:ea typeface="Courier New"/>
                <a:cs typeface="Courier New"/>
                <a:sym typeface="Courier New"/>
              </a:rPr>
              <a:t>Sleep</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10</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"after sleep"</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Fprintf</a:t>
            </a:r>
            <a:r>
              <a:rPr lang="en" sz="600">
                <a:solidFill>
                  <a:srgbClr val="D4D4D4"/>
                </a:solidFill>
                <a:highlight>
                  <a:srgbClr val="1E1E1E"/>
                </a:highlight>
                <a:latin typeface="Courier New"/>
                <a:ea typeface="Courier New"/>
                <a:cs typeface="Courier New"/>
                <a:sym typeface="Courier New"/>
              </a:rPr>
              <a:t>(w, </a:t>
            </a:r>
            <a:r>
              <a:rPr lang="en" sz="600">
                <a:solidFill>
                  <a:srgbClr val="CE9178"/>
                </a:solidFill>
                <a:highlight>
                  <a:srgbClr val="1E1E1E"/>
                </a:highlight>
                <a:latin typeface="Courier New"/>
                <a:ea typeface="Courier New"/>
                <a:cs typeface="Courier New"/>
                <a:sym typeface="Courier New"/>
              </a:rPr>
              <a:t>"Hi"</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handler)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a:t>
            </a:r>
            <a:r>
              <a:rPr lang="en" sz="600">
                <a:solidFill>
                  <a:srgbClr val="D4D4D4"/>
                </a:solidFill>
                <a:highlight>
                  <a:srgbClr val="1E1E1E"/>
                </a:highlight>
                <a:latin typeface="Courier New"/>
                <a:ea typeface="Courier New"/>
                <a:cs typeface="Courier New"/>
                <a:sym typeface="Courier New"/>
              </a:rPr>
              <a:t>(http.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":9191"</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
        <p:nvSpPr>
          <p:cNvPr id="544" name="Google Shape;544;p82"/>
          <p:cNvSpPr txBox="1"/>
          <p:nvPr/>
        </p:nvSpPr>
        <p:spPr>
          <a:xfrm>
            <a:off x="5451575" y="763375"/>
            <a:ext cx="3549000" cy="4325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cancel</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WithCancel</a:t>
            </a:r>
            <a:r>
              <a:rPr lang="en" sz="600">
                <a:solidFill>
                  <a:srgbClr val="D4D4D4"/>
                </a:solidFill>
                <a:highlight>
                  <a:srgbClr val="1E1E1E"/>
                </a:highlight>
                <a:latin typeface="Courier New"/>
                <a:ea typeface="Courier New"/>
                <a:cs typeface="Courier New"/>
                <a:sym typeface="Courier New"/>
              </a:rPr>
              <a:t>(context.</a:t>
            </a:r>
            <a:r>
              <a:rPr lang="en" sz="600">
                <a:solidFill>
                  <a:srgbClr val="DCDCAA"/>
                </a:solidFill>
                <a:highlight>
                  <a:srgbClr val="1E1E1E"/>
                </a:highlight>
                <a:latin typeface="Courier New"/>
                <a:ea typeface="Courier New"/>
                <a:cs typeface="Courier New"/>
                <a:sym typeface="Courier New"/>
              </a:rPr>
              <a:t>Background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go</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"before request"</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client</a:t>
            </a:r>
            <a:r>
              <a:rPr lang="en" sz="600">
                <a:solidFill>
                  <a:srgbClr val="D4D4D4"/>
                </a:solidFill>
                <a:highlight>
                  <a:srgbClr val="1E1E1E"/>
                </a:highlight>
                <a:latin typeface="Courier New"/>
                <a:ea typeface="Courier New"/>
                <a:cs typeface="Courier New"/>
                <a:sym typeface="Courier New"/>
              </a:rPr>
              <a:t> := &amp;http.Client{Timeout: </a:t>
            </a:r>
            <a:r>
              <a:rPr lang="en" sz="600">
                <a:solidFill>
                  <a:srgbClr val="B5CEA8"/>
                </a:solidFill>
                <a:highlight>
                  <a:srgbClr val="1E1E1E"/>
                </a:highlight>
                <a:latin typeface="Courier New"/>
                <a:ea typeface="Courier New"/>
                <a:cs typeface="Courier New"/>
                <a:sym typeface="Courier New"/>
              </a:rPr>
              <a:t>30</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http.</a:t>
            </a:r>
            <a:r>
              <a:rPr lang="en" sz="600">
                <a:solidFill>
                  <a:srgbClr val="DCDCAA"/>
                </a:solidFill>
                <a:highlight>
                  <a:srgbClr val="1E1E1E"/>
                </a:highlight>
                <a:latin typeface="Courier New"/>
                <a:ea typeface="Courier New"/>
                <a:cs typeface="Courier New"/>
                <a:sym typeface="Courier New"/>
              </a:rPr>
              <a:t>NewRequest</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"GET"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"http://127.0.0.1:9191"</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panic</a:t>
            </a:r>
            <a:r>
              <a:rPr lang="en" sz="600">
                <a:solidFill>
                  <a:srgbClr val="D4D4D4"/>
                </a:solidFill>
                <a:highlight>
                  <a:srgbClr val="1E1E1E"/>
                </a:highlight>
                <a:latin typeface="Courier New"/>
                <a:ea typeface="Courier New"/>
                <a:cs typeface="Courier New"/>
                <a:sym typeface="Courier New"/>
              </a:rPr>
              <a:t>(err)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 req.</a:t>
            </a:r>
            <a:r>
              <a:rPr lang="en" sz="600">
                <a:solidFill>
                  <a:srgbClr val="DCDCAA"/>
                </a:solidFill>
                <a:highlight>
                  <a:srgbClr val="1E1E1E"/>
                </a:highlight>
                <a:latin typeface="Courier New"/>
                <a:ea typeface="Courier New"/>
                <a:cs typeface="Courier New"/>
                <a:sym typeface="Courier New"/>
              </a:rPr>
              <a:t>WithContext</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client.</a:t>
            </a:r>
            <a:r>
              <a:rPr lang="en" sz="600">
                <a:solidFill>
                  <a:srgbClr val="DCDCAA"/>
                </a:solidFill>
                <a:highlight>
                  <a:srgbClr val="1E1E1E"/>
                </a:highlight>
                <a:latin typeface="Courier New"/>
                <a:ea typeface="Courier New"/>
                <a:cs typeface="Courier New"/>
                <a:sym typeface="Courier New"/>
              </a:rPr>
              <a:t>Do</a:t>
            </a:r>
            <a:r>
              <a:rPr lang="en" sz="600">
                <a:solidFill>
                  <a:srgbClr val="D4D4D4"/>
                </a:solidFill>
                <a:highlight>
                  <a:srgbClr val="1E1E1E"/>
                </a:highlight>
                <a:latin typeface="Courier New"/>
                <a:ea typeface="Courier New"/>
                <a:cs typeface="Courier New"/>
                <a:sym typeface="Courier New"/>
              </a:rPr>
              <a:t>(req)</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panic</a:t>
            </a:r>
            <a:r>
              <a:rPr lang="en" sz="600">
                <a:solidFill>
                  <a:srgbClr val="D4D4D4"/>
                </a:solidFill>
                <a:highlight>
                  <a:srgbClr val="1E1E1E"/>
                </a:highlight>
                <a:latin typeface="Courier New"/>
                <a:ea typeface="Courier New"/>
                <a:cs typeface="Courier New"/>
                <a:sym typeface="Courier New"/>
              </a:rPr>
              <a:t>(err)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"will not reach here"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time.</a:t>
            </a:r>
            <a:r>
              <a:rPr lang="en" sz="600">
                <a:solidFill>
                  <a:srgbClr val="DCDCAA"/>
                </a:solidFill>
                <a:highlight>
                  <a:srgbClr val="1E1E1E"/>
                </a:highlight>
                <a:latin typeface="Courier New"/>
                <a:ea typeface="Courier New"/>
                <a:cs typeface="Courier New"/>
                <a:sym typeface="Courier New"/>
              </a:rPr>
              <a:t>Sleep</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5</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cancel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"finished"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
        <p:nvSpPr>
          <p:cNvPr id="545" name="Google Shape;545;p82"/>
          <p:cNvSpPr txBox="1"/>
          <p:nvPr/>
        </p:nvSpPr>
        <p:spPr>
          <a:xfrm>
            <a:off x="338375" y="803400"/>
            <a:ext cx="4763700" cy="101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n" sz="1800">
                <a:solidFill>
                  <a:schemeClr val="dk2"/>
                </a:solidFill>
              </a:rPr>
              <a:t>The following example issues an http request , if the request takes more then 5 seconds to complete it is being canceled</a:t>
            </a:r>
            <a:endParaRPr/>
          </a:p>
        </p:txBody>
      </p:sp>
      <p:sp>
        <p:nvSpPr>
          <p:cNvPr id="546" name="Google Shape;546;p82"/>
          <p:cNvSpPr txBox="1"/>
          <p:nvPr/>
        </p:nvSpPr>
        <p:spPr>
          <a:xfrm>
            <a:off x="3462000" y="2236300"/>
            <a:ext cx="1110000" cy="405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Server.go</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547" name="Google Shape;547;p82"/>
          <p:cNvSpPr txBox="1"/>
          <p:nvPr/>
        </p:nvSpPr>
        <p:spPr>
          <a:xfrm>
            <a:off x="7830400" y="803400"/>
            <a:ext cx="1110000" cy="405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client</a:t>
            </a:r>
            <a:r>
              <a:rPr lang="en">
                <a:solidFill>
                  <a:srgbClr val="FFFFFF"/>
                </a:solidFill>
              </a:rPr>
              <a:t>.go</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3"/>
          <p:cNvSpPr txBox="1"/>
          <p:nvPr>
            <p:ph type="title"/>
          </p:nvPr>
        </p:nvSpPr>
        <p:spPr>
          <a:xfrm>
            <a:off x="150725" y="1906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Context With Timeout	</a:t>
            </a:r>
            <a:endParaRPr/>
          </a:p>
        </p:txBody>
      </p:sp>
      <p:sp>
        <p:nvSpPr>
          <p:cNvPr id="553" name="Google Shape;553;p83"/>
          <p:cNvSpPr txBox="1"/>
          <p:nvPr>
            <p:ph idx="1" type="body"/>
          </p:nvPr>
        </p:nvSpPr>
        <p:spPr>
          <a:xfrm>
            <a:off x="150725" y="923200"/>
            <a:ext cx="5042400" cy="386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use context to give an operation a deadline so that after the specified amount of time the operation will be aborted</a:t>
            </a:r>
            <a:endParaRPr/>
          </a:p>
          <a:p>
            <a:pPr indent="0" lvl="0" marL="0" rtl="0" algn="l">
              <a:spcBef>
                <a:spcPts val="1000"/>
              </a:spcBef>
              <a:spcAft>
                <a:spcPts val="0"/>
              </a:spcAft>
              <a:buNone/>
            </a:pPr>
            <a:r>
              <a:rPr lang="en"/>
              <a:t>To do this we listen for incoming messages on the chanel that is returned from ctx.Done() </a:t>
            </a:r>
            <a:endParaRPr/>
          </a:p>
          <a:p>
            <a:pPr indent="0" lvl="0" marL="0" rtl="0" algn="l">
              <a:spcBef>
                <a:spcPts val="1000"/>
              </a:spcBef>
              <a:spcAft>
                <a:spcPts val="1000"/>
              </a:spcAft>
              <a:buNone/>
            </a:pPr>
            <a:r>
              <a:rPr i="1" lang="en" sz="1600">
                <a:solidFill>
                  <a:srgbClr val="3E4042"/>
                </a:solidFill>
                <a:highlight>
                  <a:srgbClr val="FFFFFF"/>
                </a:highlight>
                <a:latin typeface="Roboto"/>
                <a:ea typeface="Roboto"/>
                <a:cs typeface="Roboto"/>
                <a:sym typeface="Roboto"/>
              </a:rPr>
              <a:t>“The returned context's Done channel is closed when the deadline expires, when the returned cancel function is called, or when the parent context's Done channel is closed, whichever happens first”</a:t>
            </a:r>
            <a:endParaRPr i="1" sz="1600"/>
          </a:p>
        </p:txBody>
      </p:sp>
      <p:sp>
        <p:nvSpPr>
          <p:cNvPr id="554" name="Google Shape;554;p83"/>
          <p:cNvSpPr txBox="1"/>
          <p:nvPr/>
        </p:nvSpPr>
        <p:spPr>
          <a:xfrm>
            <a:off x="5276025" y="289875"/>
            <a:ext cx="3826500" cy="4497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simulateLongOperation</a:t>
            </a:r>
            <a:r>
              <a:rPr lang="en" sz="600">
                <a:solidFill>
                  <a:srgbClr val="D4D4D4"/>
                </a:solidFill>
                <a:highlight>
                  <a:srgbClr val="1E1E1E"/>
                </a:highlight>
                <a:latin typeface="Courier New"/>
                <a:ea typeface="Courier New"/>
                <a:cs typeface="Courier New"/>
                <a:sym typeface="Courier New"/>
              </a:rPr>
              <a:t>(ctx context.Context) (time.Time,</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select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case</a:t>
            </a:r>
            <a:r>
              <a:rPr lang="en" sz="600">
                <a:solidFill>
                  <a:srgbClr val="D4D4D4"/>
                </a:solidFill>
                <a:highlight>
                  <a:srgbClr val="1E1E1E"/>
                </a:highlight>
                <a:latin typeface="Courier New"/>
                <a:ea typeface="Courier New"/>
                <a:cs typeface="Courier New"/>
                <a:sym typeface="Courier New"/>
              </a:rPr>
              <a:t> &lt;-ctx.</a:t>
            </a:r>
            <a:r>
              <a:rPr lang="en" sz="600">
                <a:solidFill>
                  <a:srgbClr val="DCDCAA"/>
                </a:solidFill>
                <a:highlight>
                  <a:srgbClr val="1E1E1E"/>
                </a:highlight>
                <a:latin typeface="Courier New"/>
                <a:ea typeface="Courier New"/>
                <a:cs typeface="Courier New"/>
                <a:sym typeface="Courier New"/>
              </a:rPr>
              <a:t>Done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time.Time{}, ctx.</a:t>
            </a:r>
            <a:r>
              <a:rPr lang="en" sz="600">
                <a:solidFill>
                  <a:srgbClr val="DCDCAA"/>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case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 &lt;-time.</a:t>
            </a:r>
            <a:r>
              <a:rPr lang="en" sz="600">
                <a:solidFill>
                  <a:srgbClr val="DCDCAA"/>
                </a:solidFill>
                <a:highlight>
                  <a:srgbClr val="1E1E1E"/>
                </a:highlight>
                <a:latin typeface="Courier New"/>
                <a:ea typeface="Courier New"/>
                <a:cs typeface="Courier New"/>
                <a:sym typeface="Courier New"/>
              </a:rPr>
              <a:t>After</a:t>
            </a:r>
            <a:r>
              <a:rPr lang="en" sz="600">
                <a:solidFill>
                  <a:srgbClr val="D4D4D4"/>
                </a:solidFill>
                <a:highlight>
                  <a:srgbClr val="1E1E1E"/>
                </a:highlight>
                <a:latin typeface="Courier New"/>
                <a:ea typeface="Courier New"/>
                <a:cs typeface="Courier New"/>
                <a:sym typeface="Courier New"/>
              </a:rPr>
              <a:t>(time.Millisecond * </a:t>
            </a:r>
            <a:r>
              <a:rPr lang="en" sz="600">
                <a:solidFill>
                  <a:srgbClr val="B5CEA8"/>
                </a:solidFill>
                <a:highlight>
                  <a:srgbClr val="1E1E1E"/>
                </a:highlight>
                <a:latin typeface="Courier New"/>
                <a:ea typeface="Courier New"/>
                <a:cs typeface="Courier New"/>
                <a:sym typeface="Courier New"/>
              </a:rPr>
              <a:t>100</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time.Time{},</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WithTimeout</a:t>
            </a:r>
            <a:r>
              <a:rPr lang="en" sz="600">
                <a:solidFill>
                  <a:srgbClr val="D4D4D4"/>
                </a:solidFill>
                <a:highlight>
                  <a:srgbClr val="1E1E1E"/>
                </a:highlight>
                <a:latin typeface="Courier New"/>
                <a:ea typeface="Courier New"/>
                <a:cs typeface="Courier New"/>
                <a:sym typeface="Courier New"/>
              </a:rPr>
              <a:t>(context.</a:t>
            </a:r>
            <a:r>
              <a:rPr lang="en" sz="600">
                <a:solidFill>
                  <a:srgbClr val="DCDCAA"/>
                </a:solidFill>
                <a:highlight>
                  <a:srgbClr val="1E1E1E"/>
                </a:highlight>
                <a:latin typeface="Courier New"/>
                <a:ea typeface="Courier New"/>
                <a:cs typeface="Courier New"/>
                <a:sym typeface="Courier New"/>
              </a:rPr>
              <a:t>Background</a:t>
            </a:r>
            <a:r>
              <a:rPr lang="en" sz="600">
                <a:solidFill>
                  <a:srgbClr val="D4D4D4"/>
                </a:solidFill>
                <a:highlight>
                  <a:srgbClr val="1E1E1E"/>
                </a:highlight>
                <a:latin typeface="Courier New"/>
                <a:ea typeface="Courier New"/>
                <a:cs typeface="Courier New"/>
                <a:sym typeface="Courier New"/>
              </a:rPr>
              <a:t>(), time.Millisecond*</a:t>
            </a:r>
            <a:r>
              <a:rPr lang="en" sz="600">
                <a:solidFill>
                  <a:srgbClr val="B5CEA8"/>
                </a:solidFill>
                <a:highlight>
                  <a:srgbClr val="1E1E1E"/>
                </a:highlight>
                <a:latin typeface="Courier New"/>
                <a:ea typeface="Courier New"/>
                <a:cs typeface="Courier New"/>
                <a:sym typeface="Courier New"/>
              </a:rPr>
              <a:t>20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simulateLongOperation</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"Called simulateLongOperation() with 20ms "</a:t>
            </a:r>
            <a:r>
              <a:rPr lang="en" sz="600">
                <a:solidFill>
                  <a:srgbClr val="D4D4D4"/>
                </a:solidFill>
                <a:highlight>
                  <a:srgbClr val="1E1E1E"/>
                </a:highlight>
                <a:latin typeface="Courier New"/>
                <a:ea typeface="Courier New"/>
                <a:cs typeface="Courier New"/>
                <a:sym typeface="Courier New"/>
              </a:rPr>
              <a:t>,  err.</a:t>
            </a:r>
            <a:r>
              <a:rPr lang="en" sz="600">
                <a:solidFill>
                  <a:srgbClr val="DCDCAA"/>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else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"operation was fiinished after 100 ms at"</a:t>
            </a:r>
            <a:r>
              <a:rPr lang="en" sz="600">
                <a:solidFill>
                  <a:srgbClr val="D4D4D4"/>
                </a:solidFill>
                <a:highlight>
                  <a:srgbClr val="1E1E1E"/>
                </a:highlight>
                <a:latin typeface="Courier New"/>
                <a:ea typeface="Courier New"/>
                <a:cs typeface="Courier New"/>
                <a:sym typeface="Courier New"/>
              </a:rPr>
              <a:t>,t)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4"/>
          <p:cNvSpPr txBox="1"/>
          <p:nvPr>
            <p:ph type="title"/>
          </p:nvPr>
        </p:nvSpPr>
        <p:spPr>
          <a:xfrm>
            <a:off x="150725" y="190675"/>
            <a:ext cx="507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Passing values with context</a:t>
            </a:r>
            <a:endParaRPr/>
          </a:p>
        </p:txBody>
      </p:sp>
      <p:sp>
        <p:nvSpPr>
          <p:cNvPr id="560" name="Google Shape;560;p84"/>
          <p:cNvSpPr txBox="1"/>
          <p:nvPr>
            <p:ph idx="1" type="body"/>
          </p:nvPr>
        </p:nvSpPr>
        <p:spPr>
          <a:xfrm>
            <a:off x="150725" y="923200"/>
            <a:ext cx="5141100" cy="3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latin typeface="Lato"/>
                <a:ea typeface="Lato"/>
                <a:cs typeface="Lato"/>
                <a:sym typeface="Lato"/>
              </a:rPr>
              <a:t>Sometimes you need t</a:t>
            </a:r>
            <a:r>
              <a:rPr lang="en" sz="1500">
                <a:solidFill>
                  <a:schemeClr val="dk1"/>
                </a:solidFill>
                <a:highlight>
                  <a:srgbClr val="FFFFFF"/>
                </a:highlight>
                <a:latin typeface="Lato"/>
                <a:ea typeface="Lato"/>
                <a:cs typeface="Lato"/>
                <a:sym typeface="Lato"/>
              </a:rPr>
              <a:t>o pass data to downstream. For example : HTTP request that creates a </a:t>
            </a:r>
            <a:r>
              <a:rPr b="1" lang="en" sz="1500">
                <a:solidFill>
                  <a:schemeClr val="dk1"/>
                </a:solidFill>
                <a:highlight>
                  <a:srgbClr val="FFFFFF"/>
                </a:highlight>
                <a:latin typeface="Lato"/>
                <a:ea typeface="Lato"/>
                <a:cs typeface="Lato"/>
                <a:sym typeface="Lato"/>
              </a:rPr>
              <a:t>msgId  </a:t>
            </a:r>
            <a:r>
              <a:rPr lang="en" sz="1500">
                <a:solidFill>
                  <a:schemeClr val="dk1"/>
                </a:solidFill>
                <a:highlight>
                  <a:srgbClr val="FFFFFF"/>
                </a:highlight>
                <a:latin typeface="Lato"/>
                <a:ea typeface="Lato"/>
                <a:cs typeface="Lato"/>
                <a:sym typeface="Lato"/>
              </a:rPr>
              <a:t>which needs to be passed around to all downstream functions.</a:t>
            </a:r>
            <a:endParaRPr/>
          </a:p>
        </p:txBody>
      </p:sp>
      <p:sp>
        <p:nvSpPr>
          <p:cNvPr id="561" name="Google Shape;561;p84"/>
          <p:cNvSpPr txBox="1"/>
          <p:nvPr/>
        </p:nvSpPr>
        <p:spPr>
          <a:xfrm>
            <a:off x="5355150" y="74100"/>
            <a:ext cx="3587700" cy="4995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"github.com/google/uuid"</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helloWorldHandler</a:t>
            </a:r>
            <a:r>
              <a:rPr lang="en" sz="600">
                <a:solidFill>
                  <a:srgbClr val="D4D4D4"/>
                </a:solidFill>
                <a:highlight>
                  <a:srgbClr val="1E1E1E"/>
                </a:highlight>
                <a:latin typeface="Courier New"/>
                <a:ea typeface="Courier New"/>
                <a:cs typeface="Courier New"/>
                <a:sym typeface="Courier New"/>
              </a:rPr>
              <a:t> := http.</a:t>
            </a:r>
            <a:r>
              <a:rPr lang="en" sz="600">
                <a:solidFill>
                  <a:srgbClr val="DCDCAA"/>
                </a:solidFill>
                <a:highlight>
                  <a:srgbClr val="1E1E1E"/>
                </a:highlight>
                <a:latin typeface="Courier New"/>
                <a:ea typeface="Courier New"/>
                <a:cs typeface="Courier New"/>
                <a:sym typeface="Courier New"/>
              </a:rPr>
              <a:t>HandlerFunc</a:t>
            </a:r>
            <a:r>
              <a:rPr lang="en" sz="600">
                <a:solidFill>
                  <a:srgbClr val="D4D4D4"/>
                </a:solidFill>
                <a:highlight>
                  <a:srgbClr val="1E1E1E"/>
                </a:highlight>
                <a:latin typeface="Courier New"/>
                <a:ea typeface="Courier New"/>
                <a:cs typeface="Courier New"/>
                <a:sym typeface="Courier New"/>
              </a:rPr>
              <a:t>(HelloWorld)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"/welcome"</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inejctMsgID</a:t>
            </a:r>
            <a:r>
              <a:rPr lang="en" sz="600">
                <a:solidFill>
                  <a:srgbClr val="D4D4D4"/>
                </a:solidFill>
                <a:highlight>
                  <a:srgbClr val="1E1E1E"/>
                </a:highlight>
                <a:latin typeface="Courier New"/>
                <a:ea typeface="Courier New"/>
                <a:cs typeface="Courier New"/>
                <a:sym typeface="Courier New"/>
              </a:rPr>
              <a:t>(helloWorldHandler))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":8080"</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//HelloWorld hellow world handler</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HelloWorld</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a:t>
            </a:r>
            <a:r>
              <a:rPr lang="en" sz="600">
                <a:solidFill>
                  <a:srgbClr val="D4D4D4"/>
                </a:solidFill>
                <a:highlight>
                  <a:srgbClr val="1E1E1E"/>
                </a:highlight>
                <a:latin typeface="Courier New"/>
                <a:ea typeface="Courier New"/>
                <a:cs typeface="Courier New"/>
                <a:sym typeface="Courier New"/>
              </a:rPr>
              <a:t> := r.</a:t>
            </a:r>
            <a:r>
              <a:rPr lang="en" sz="600">
                <a:solidFill>
                  <a:srgbClr val="DCDCAA"/>
                </a:solidFill>
                <a:highlight>
                  <a:srgbClr val="1E1E1E"/>
                </a:highlight>
                <a:latin typeface="Courier New"/>
                <a:ea typeface="Courier New"/>
                <a:cs typeface="Courier New"/>
                <a:sym typeface="Courier New"/>
              </a:rPr>
              <a:t>Context</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Value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value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ok</a:t>
            </a:r>
            <a:r>
              <a:rPr lang="en" sz="600">
                <a:solidFill>
                  <a:srgbClr val="D4D4D4"/>
                </a:solidFill>
                <a:highlight>
                  <a:srgbClr val="1E1E1E"/>
                </a:highlight>
                <a:latin typeface="Courier New"/>
                <a:ea typeface="Courier New"/>
                <a:cs typeface="Courier New"/>
                <a:sym typeface="Courier New"/>
              </a:rPr>
              <a:t> := m.(</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ok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value</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w.</a:t>
            </a:r>
            <a:r>
              <a:rPr lang="en" sz="600">
                <a:solidFill>
                  <a:srgbClr val="DCDCAA"/>
                </a:solidFill>
                <a:highlight>
                  <a:srgbClr val="1E1E1E"/>
                </a:highlight>
                <a:latin typeface="Courier New"/>
                <a:ea typeface="Courier New"/>
                <a:cs typeface="Courier New"/>
                <a:sym typeface="Courier New"/>
              </a:rPr>
              <a:t>Header</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Add</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msgID)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w.</a:t>
            </a:r>
            <a:r>
              <a:rPr lang="en" sz="600">
                <a:solidFill>
                  <a:srgbClr val="DCDCAA"/>
                </a:solidFill>
                <a:highlight>
                  <a:srgbClr val="1E1E1E"/>
                </a:highlight>
                <a:latin typeface="Courier New"/>
                <a:ea typeface="Courier New"/>
                <a:cs typeface="Courier New"/>
                <a:sym typeface="Courier New"/>
              </a:rPr>
              <a:t>Write</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"Hello, world"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inejctMsgID</a:t>
            </a:r>
            <a:r>
              <a:rPr lang="en" sz="600">
                <a:solidFill>
                  <a:srgbClr val="D4D4D4"/>
                </a:solidFill>
                <a:highlight>
                  <a:srgbClr val="1E1E1E"/>
                </a:highlight>
                <a:latin typeface="Courier New"/>
                <a:ea typeface="Courier New"/>
                <a:cs typeface="Courier New"/>
                <a:sym typeface="Courier New"/>
              </a:rPr>
              <a:t>(next http.Handler) http.Handler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HandlerFunc</a:t>
            </a:r>
            <a:r>
              <a:rPr lang="en" sz="600">
                <a:solidFill>
                  <a:srgbClr val="D4D4D4"/>
                </a:solidFill>
                <a:highlight>
                  <a:srgbClr val="1E1E1E"/>
                </a:highlight>
                <a:latin typeface="Courier New"/>
                <a:ea typeface="Courier New"/>
                <a:cs typeface="Courier New"/>
                <a:sym typeface="Courier New"/>
              </a:rPr>
              <a:t>(</a:t>
            </a: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uuid.</a:t>
            </a:r>
            <a:r>
              <a:rPr lang="en" sz="600">
                <a:solidFill>
                  <a:srgbClr val="DCDCAA"/>
                </a:solidFill>
                <a:highlight>
                  <a:srgbClr val="1E1E1E"/>
                </a:highlight>
                <a:latin typeface="Courier New"/>
                <a:ea typeface="Courier New"/>
                <a:cs typeface="Courier New"/>
                <a:sym typeface="Courier New"/>
              </a:rPr>
              <a:t>New</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WithValue</a:t>
            </a:r>
            <a:r>
              <a:rPr lang="en" sz="600">
                <a:solidFill>
                  <a:srgbClr val="D4D4D4"/>
                </a:solidFill>
                <a:highlight>
                  <a:srgbClr val="1E1E1E"/>
                </a:highlight>
                <a:latin typeface="Courier New"/>
                <a:ea typeface="Courier New"/>
                <a:cs typeface="Courier New"/>
                <a:sym typeface="Courier New"/>
              </a:rPr>
              <a:t>(r.</a:t>
            </a:r>
            <a:r>
              <a:rPr lang="en" sz="600">
                <a:solidFill>
                  <a:srgbClr val="DCDCAA"/>
                </a:solidFill>
                <a:highlight>
                  <a:srgbClr val="1E1E1E"/>
                </a:highlight>
                <a:latin typeface="Courier New"/>
                <a:ea typeface="Courier New"/>
                <a:cs typeface="Courier New"/>
                <a:sym typeface="Courier New"/>
              </a:rPr>
              <a:t>Context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msgID)</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 r.</a:t>
            </a:r>
            <a:r>
              <a:rPr lang="en" sz="600">
                <a:solidFill>
                  <a:srgbClr val="DCDCAA"/>
                </a:solidFill>
                <a:highlight>
                  <a:srgbClr val="1E1E1E"/>
                </a:highlight>
                <a:latin typeface="Courier New"/>
                <a:ea typeface="Courier New"/>
                <a:cs typeface="Courier New"/>
                <a:sym typeface="Courier New"/>
              </a:rPr>
              <a:t>WithContext</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next.</a:t>
            </a:r>
            <a:r>
              <a:rPr lang="en" sz="600">
                <a:solidFill>
                  <a:srgbClr val="DCDCAA"/>
                </a:solidFill>
                <a:highlight>
                  <a:srgbClr val="1E1E1E"/>
                </a:highlight>
                <a:latin typeface="Courier New"/>
                <a:ea typeface="Courier New"/>
                <a:cs typeface="Courier New"/>
                <a:sym typeface="Courier New"/>
              </a:rPr>
              <a:t>ServeHTTP</a:t>
            </a:r>
            <a:r>
              <a:rPr lang="en" sz="600">
                <a:solidFill>
                  <a:srgbClr val="D4D4D4"/>
                </a:solidFill>
                <a:highlight>
                  <a:srgbClr val="1E1E1E"/>
                </a:highlight>
                <a:latin typeface="Courier New"/>
                <a:ea typeface="Courier New"/>
                <a:cs typeface="Courier New"/>
                <a:sym typeface="Courier New"/>
              </a:rPr>
              <a:t>(w, req)</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5"/>
          <p:cNvSpPr txBox="1"/>
          <p:nvPr>
            <p:ph type="title"/>
          </p:nvPr>
        </p:nvSpPr>
        <p:spPr>
          <a:xfrm>
            <a:off x="150725" y="10602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http service</a:t>
            </a:r>
            <a:endParaRPr/>
          </a:p>
        </p:txBody>
      </p:sp>
      <p:sp>
        <p:nvSpPr>
          <p:cNvPr id="567" name="Google Shape;567;p85"/>
          <p:cNvSpPr txBox="1"/>
          <p:nvPr>
            <p:ph idx="1" type="body"/>
          </p:nvPr>
        </p:nvSpPr>
        <p:spPr>
          <a:xfrm>
            <a:off x="150725" y="1251800"/>
            <a:ext cx="8993400" cy="3142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a:p>
            <a:pPr indent="0" lvl="0" marL="0" rtl="0" algn="l">
              <a:spcBef>
                <a:spcPts val="1000"/>
              </a:spcBef>
              <a:spcAft>
                <a:spcPts val="0"/>
              </a:spcAft>
              <a:buNone/>
            </a:pPr>
            <a:r>
              <a:rPr lang="en"/>
              <a:t> </a:t>
            </a:r>
            <a:endParaRPr/>
          </a:p>
          <a:p>
            <a:pPr indent="0" lvl="0" marL="0" rtl="0" algn="l">
              <a:spcBef>
                <a:spcPts val="1000"/>
              </a:spcBef>
              <a:spcAft>
                <a:spcPts val="1000"/>
              </a:spcAft>
              <a:buNone/>
            </a:pPr>
            <a:r>
              <a:rPr lang="en"/>
              <a:t> </a:t>
            </a:r>
            <a:endParaRPr/>
          </a:p>
        </p:txBody>
      </p:sp>
      <p:sp>
        <p:nvSpPr>
          <p:cNvPr id="568" name="Google Shape;568;p85"/>
          <p:cNvSpPr txBox="1"/>
          <p:nvPr/>
        </p:nvSpPr>
        <p:spPr>
          <a:xfrm>
            <a:off x="1027625" y="1715875"/>
            <a:ext cx="6880800" cy="327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TestBooksIndex</a:t>
            </a:r>
            <a:r>
              <a:rPr lang="en" sz="900">
                <a:solidFill>
                  <a:schemeClr val="dk1"/>
                </a:solidFill>
                <a:highlight>
                  <a:srgbClr val="FFFFFF"/>
                </a:highlight>
                <a:latin typeface="Courier New"/>
                <a:ea typeface="Courier New"/>
                <a:cs typeface="Courier New"/>
                <a:sym typeface="Courier New"/>
              </a:rPr>
              <a:t>(t *testing.T)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rec</a:t>
            </a:r>
            <a:r>
              <a:rPr lang="en" sz="900">
                <a:solidFill>
                  <a:schemeClr val="dk1"/>
                </a:solidFill>
                <a:highlight>
                  <a:srgbClr val="FFFFFF"/>
                </a:highlight>
                <a:latin typeface="Courier New"/>
                <a:ea typeface="Courier New"/>
                <a:cs typeface="Courier New"/>
                <a:sym typeface="Courier New"/>
              </a:rPr>
              <a:t> := httptest.</a:t>
            </a:r>
            <a:r>
              <a:rPr lang="en" sz="900">
                <a:solidFill>
                  <a:srgbClr val="795E26"/>
                </a:solidFill>
                <a:highlight>
                  <a:srgbClr val="FFFFFF"/>
                </a:highlight>
                <a:latin typeface="Courier New"/>
                <a:ea typeface="Courier New"/>
                <a:cs typeface="Courier New"/>
                <a:sym typeface="Courier New"/>
              </a:rPr>
              <a:t>NewRecorder</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req</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_</a:t>
            </a:r>
            <a:r>
              <a:rPr lang="en" sz="900">
                <a:solidFill>
                  <a:schemeClr val="dk1"/>
                </a:solidFill>
                <a:highlight>
                  <a:srgbClr val="FFFFFF"/>
                </a:highlight>
                <a:latin typeface="Courier New"/>
                <a:ea typeface="Courier New"/>
                <a:cs typeface="Courier New"/>
                <a:sym typeface="Courier New"/>
              </a:rPr>
              <a:t> := http.</a:t>
            </a:r>
            <a:r>
              <a:rPr lang="en" sz="900">
                <a:solidFill>
                  <a:srgbClr val="795E26"/>
                </a:solidFill>
                <a:highlight>
                  <a:srgbClr val="FFFFFF"/>
                </a:highlight>
                <a:latin typeface="Courier New"/>
                <a:ea typeface="Courier New"/>
                <a:cs typeface="Courier New"/>
                <a:sym typeface="Courier New"/>
              </a:rPr>
              <a:t>NewRequest</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"/books"</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 := Env{db: &amp;mockDB{}}</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http.</a:t>
            </a:r>
            <a:r>
              <a:rPr lang="en" sz="900">
                <a:solidFill>
                  <a:srgbClr val="795E26"/>
                </a:solidFill>
                <a:highlight>
                  <a:srgbClr val="FFFFFF"/>
                </a:highlight>
                <a:latin typeface="Courier New"/>
                <a:ea typeface="Courier New"/>
                <a:cs typeface="Courier New"/>
                <a:sym typeface="Courier New"/>
              </a:rPr>
              <a:t>HandlerFunc</a:t>
            </a:r>
            <a:r>
              <a:rPr lang="en" sz="900">
                <a:solidFill>
                  <a:schemeClr val="dk1"/>
                </a:solidFill>
                <a:highlight>
                  <a:srgbClr val="FFFFFF"/>
                </a:highlight>
                <a:latin typeface="Courier New"/>
                <a:ea typeface="Courier New"/>
                <a:cs typeface="Courier New"/>
                <a:sym typeface="Courier New"/>
              </a:rPr>
              <a:t>(env.booksIndex).</a:t>
            </a:r>
            <a:r>
              <a:rPr lang="en" sz="900">
                <a:solidFill>
                  <a:srgbClr val="795E26"/>
                </a:solidFill>
                <a:highlight>
                  <a:srgbClr val="FFFFFF"/>
                </a:highlight>
                <a:latin typeface="Courier New"/>
                <a:ea typeface="Courier New"/>
                <a:cs typeface="Courier New"/>
                <a:sym typeface="Courier New"/>
              </a:rPr>
              <a:t>ServeHTTP</a:t>
            </a:r>
            <a:r>
              <a:rPr lang="en" sz="900">
                <a:solidFill>
                  <a:schemeClr val="dk1"/>
                </a:solidFill>
                <a:highlight>
                  <a:srgbClr val="FFFFFF"/>
                </a:highlight>
                <a:latin typeface="Courier New"/>
                <a:ea typeface="Courier New"/>
                <a:cs typeface="Courier New"/>
                <a:sym typeface="Courier New"/>
              </a:rPr>
              <a:t>(rec, req)</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expected</a:t>
            </a:r>
            <a:r>
              <a:rPr lang="en" sz="900">
                <a:solidFill>
                  <a:schemeClr val="dk1"/>
                </a:solidFill>
                <a:highlight>
                  <a:srgbClr val="FFFFFF"/>
                </a:highlight>
                <a:latin typeface="Courier New"/>
                <a:ea typeface="Courier New"/>
                <a:cs typeface="Courier New"/>
                <a:sym typeface="Courier New"/>
              </a:rPr>
              <a:t> := </a:t>
            </a:r>
            <a:r>
              <a:rPr lang="en" sz="900">
                <a:solidFill>
                  <a:srgbClr val="A31515"/>
                </a:solidFill>
                <a:highlight>
                  <a:srgbClr val="FFFFFF"/>
                </a:highlight>
                <a:latin typeface="Courier New"/>
                <a:ea typeface="Courier New"/>
                <a:cs typeface="Courier New"/>
                <a:sym typeface="Courier New"/>
              </a:rPr>
              <a:t>"978-1503261969, Emma, Jayne Austen, £9.44</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978-1505255607, The Time Machine, H. G. Wells, £5.99</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expected != rec.Body.</a:t>
            </a:r>
            <a:r>
              <a:rPr lang="en" sz="900">
                <a:solidFill>
                  <a:srgbClr val="795E26"/>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t.</a:t>
            </a:r>
            <a:r>
              <a:rPr lang="en" sz="900">
                <a:solidFill>
                  <a:srgbClr val="795E26"/>
                </a:solidFill>
                <a:highlight>
                  <a:srgbClr val="FFFFFF"/>
                </a:highlight>
                <a:latin typeface="Courier New"/>
                <a:ea typeface="Courier New"/>
                <a:cs typeface="Courier New"/>
                <a:sym typeface="Courier New"/>
              </a:rPr>
              <a:t>Errorf</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...expected = %v</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...obtained = %v"</a:t>
            </a:r>
            <a:r>
              <a:rPr lang="en" sz="900">
                <a:solidFill>
                  <a:schemeClr val="dk1"/>
                </a:solidFill>
                <a:highlight>
                  <a:srgbClr val="FFFFFF"/>
                </a:highlight>
                <a:latin typeface="Courier New"/>
                <a:ea typeface="Courier New"/>
                <a:cs typeface="Courier New"/>
                <a:sym typeface="Courier New"/>
              </a:rPr>
              <a:t>, expected, rec.Body.</a:t>
            </a:r>
            <a:r>
              <a:rPr lang="en" sz="900">
                <a:solidFill>
                  <a:srgbClr val="795E26"/>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p:txBody>
      </p:sp>
      <p:sp>
        <p:nvSpPr>
          <p:cNvPr id="569" name="Google Shape;569;p85"/>
          <p:cNvSpPr txBox="1"/>
          <p:nvPr/>
        </p:nvSpPr>
        <p:spPr>
          <a:xfrm>
            <a:off x="150725" y="701400"/>
            <a:ext cx="8993400" cy="1016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1000"/>
              </a:spcAft>
              <a:buClr>
                <a:srgbClr val="3B454E"/>
              </a:buClr>
              <a:buSzPts val="2000"/>
              <a:buFont typeface="Roboto"/>
              <a:buChar char="●"/>
            </a:pPr>
            <a:r>
              <a:rPr lang="en" sz="2000">
                <a:solidFill>
                  <a:srgbClr val="3B454E"/>
                </a:solidFill>
                <a:highlight>
                  <a:schemeClr val="lt1"/>
                </a:highlight>
                <a:latin typeface="Roboto"/>
                <a:ea typeface="Roboto"/>
                <a:cs typeface="Roboto"/>
                <a:sym typeface="Roboto"/>
              </a:rPr>
              <a:t>Go provide us out of the box mock for http in httptest package to help us test our http server</a:t>
            </a:r>
            <a:endParaRPr sz="2000">
              <a:solidFill>
                <a:srgbClr val="3B454E"/>
              </a:solidFill>
              <a:highlight>
                <a:schemeClr val="lt1"/>
              </a:highlight>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ph type="title"/>
          </p:nvPr>
        </p:nvSpPr>
        <p:spPr>
          <a:xfrm>
            <a:off x="150725" y="10602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Sockets</a:t>
            </a:r>
            <a:endParaRPr/>
          </a:p>
        </p:txBody>
      </p:sp>
      <p:sp>
        <p:nvSpPr>
          <p:cNvPr id="575" name="Google Shape;575;p86"/>
          <p:cNvSpPr txBox="1"/>
          <p:nvPr>
            <p:ph idx="1" type="body"/>
          </p:nvPr>
        </p:nvSpPr>
        <p:spPr>
          <a:xfrm>
            <a:off x="150725" y="748950"/>
            <a:ext cx="8993400" cy="36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Https is a stateless protocol where a request from a client is sent to the server and the server responds to it</a:t>
            </a:r>
            <a:endParaRPr/>
          </a:p>
          <a:p>
            <a:pPr indent="-342900" lvl="0" marL="457200" rtl="0" algn="l">
              <a:spcBef>
                <a:spcPts val="1000"/>
              </a:spcBef>
              <a:spcAft>
                <a:spcPts val="0"/>
              </a:spcAft>
              <a:buSzPts val="1800"/>
              <a:buChar char="●"/>
            </a:pPr>
            <a:r>
              <a:rPr lang="en"/>
              <a:t>One option to use when a web client needs to get updates periodically from the server , is to use a technique called pooling , </a:t>
            </a:r>
            <a:endParaRPr/>
          </a:p>
          <a:p>
            <a:pPr indent="-317500" lvl="1" marL="914400" rtl="0" algn="l">
              <a:spcBef>
                <a:spcPts val="1000"/>
              </a:spcBef>
              <a:spcAft>
                <a:spcPts val="0"/>
              </a:spcAft>
              <a:buSzPts val="1400"/>
              <a:buChar char="○"/>
            </a:pPr>
            <a:r>
              <a:rPr lang="en"/>
              <a:t>this is not a real time approach...data can stay out of sync</a:t>
            </a:r>
            <a:endParaRPr/>
          </a:p>
          <a:p>
            <a:pPr indent="-317500" lvl="1" marL="914400" rtl="0" algn="l">
              <a:spcBef>
                <a:spcPts val="1000"/>
              </a:spcBef>
              <a:spcAft>
                <a:spcPts val="0"/>
              </a:spcAft>
              <a:buSzPts val="1400"/>
              <a:buChar char="○"/>
            </a:pPr>
            <a:r>
              <a:rPr lang="en"/>
              <a:t>It will create extra load on our http server</a:t>
            </a:r>
            <a:endParaRPr/>
          </a:p>
          <a:p>
            <a:pPr indent="-342900" lvl="0" marL="457200" rtl="0" algn="l">
              <a:spcBef>
                <a:spcPts val="1000"/>
              </a:spcBef>
              <a:spcAft>
                <a:spcPts val="0"/>
              </a:spcAft>
              <a:buSzPts val="1800"/>
              <a:buChar char="●"/>
            </a:pPr>
            <a:r>
              <a:rPr lang="en"/>
              <a:t>Web sockets are designed to solve exactly those issues</a:t>
            </a:r>
            <a:endParaRPr/>
          </a:p>
          <a:p>
            <a:pPr indent="-361950" lvl="0" marL="457200" rtl="0" algn="l">
              <a:spcBef>
                <a:spcPts val="1000"/>
              </a:spcBef>
              <a:spcAft>
                <a:spcPts val="0"/>
              </a:spcAft>
              <a:buSzPts val="2100"/>
              <a:buChar char="●"/>
            </a:pPr>
            <a:r>
              <a:rPr lang="en" sz="1600">
                <a:solidFill>
                  <a:srgbClr val="3B454E"/>
                </a:solidFill>
                <a:highlight>
                  <a:srgbClr val="FFFFFF"/>
                </a:highlight>
                <a:latin typeface="Roboto"/>
                <a:ea typeface="Roboto"/>
                <a:cs typeface="Roboto"/>
                <a:sym typeface="Roboto"/>
              </a:rPr>
              <a:t>WebSockets offer us duplex communication from a non-trusted source to a server that we own across a tcp socket connection</a:t>
            </a:r>
            <a:endParaRPr sz="1600">
              <a:solidFill>
                <a:srgbClr val="3B454E"/>
              </a:solidFill>
              <a:highlight>
                <a:srgbClr val="FFFFFF"/>
              </a:highlight>
              <a:latin typeface="Roboto"/>
              <a:ea typeface="Roboto"/>
              <a:cs typeface="Roboto"/>
              <a:sym typeface="Roboto"/>
            </a:endParaRPr>
          </a:p>
          <a:p>
            <a:pPr indent="-355600" lvl="0" marL="457200" rtl="0" algn="l">
              <a:spcBef>
                <a:spcPts val="1000"/>
              </a:spcBef>
              <a:spcAft>
                <a:spcPts val="0"/>
              </a:spcAft>
              <a:buClr>
                <a:srgbClr val="3B454E"/>
              </a:buClr>
              <a:buSzPts val="2000"/>
              <a:buFont typeface="Roboto"/>
              <a:buChar char="●"/>
            </a:pPr>
            <a:r>
              <a:rPr lang="en" sz="1600">
                <a:solidFill>
                  <a:srgbClr val="333333"/>
                </a:solidFill>
                <a:highlight>
                  <a:srgbClr val="FFFFFF"/>
                </a:highlight>
                <a:latin typeface="Roboto"/>
                <a:ea typeface="Roboto"/>
                <a:cs typeface="Roboto"/>
                <a:sym typeface="Roboto"/>
              </a:rPr>
              <a:t>The </a:t>
            </a:r>
            <a:r>
              <a:rPr lang="en" sz="1600">
                <a:solidFill>
                  <a:srgbClr val="333333"/>
                </a:solidFill>
                <a:highlight>
                  <a:srgbClr val="F5F2F0"/>
                </a:highlight>
                <a:latin typeface="Courier New"/>
                <a:ea typeface="Courier New"/>
                <a:cs typeface="Courier New"/>
                <a:sym typeface="Courier New"/>
              </a:rPr>
              <a:t>WebSocket</a:t>
            </a:r>
            <a:r>
              <a:rPr lang="en" sz="1600">
                <a:solidFill>
                  <a:srgbClr val="333333"/>
                </a:solidFill>
                <a:highlight>
                  <a:srgbClr val="FFFFFF"/>
                </a:highlight>
                <a:latin typeface="Roboto"/>
                <a:ea typeface="Roboto"/>
                <a:cs typeface="Roboto"/>
                <a:sym typeface="Roboto"/>
              </a:rPr>
              <a:t> protocol, described in the specification </a:t>
            </a:r>
            <a:r>
              <a:rPr lang="en" sz="1600">
                <a:solidFill>
                  <a:srgbClr val="551A8B"/>
                </a:solidFill>
                <a:highlight>
                  <a:srgbClr val="FFFFFF"/>
                </a:highlight>
                <a:uFill>
                  <a:noFill/>
                </a:uFill>
                <a:latin typeface="Roboto"/>
                <a:ea typeface="Roboto"/>
                <a:cs typeface="Roboto"/>
                <a:sym typeface="Roboto"/>
                <a:hlinkClick r:id="rId3"/>
              </a:rPr>
              <a:t>RFC 6455</a:t>
            </a:r>
            <a:r>
              <a:rPr lang="en" sz="1600">
                <a:solidFill>
                  <a:srgbClr val="333333"/>
                </a:solidFill>
                <a:highlight>
                  <a:srgbClr val="FFFFFF"/>
                </a:highlight>
                <a:latin typeface="Roboto"/>
                <a:ea typeface="Roboto"/>
                <a:cs typeface="Roboto"/>
                <a:sym typeface="Roboto"/>
              </a:rPr>
              <a:t> provides a way to exchange data between browser and server via a persistent connection.</a:t>
            </a:r>
            <a:endParaRPr sz="2000">
              <a:solidFill>
                <a:srgbClr val="3B454E"/>
              </a:solidFill>
              <a:highlight>
                <a:srgbClr val="FFFFFF"/>
              </a:highlight>
              <a:latin typeface="Roboto"/>
              <a:ea typeface="Roboto"/>
              <a:cs typeface="Roboto"/>
              <a:sym typeface="Roboto"/>
            </a:endParaRPr>
          </a:p>
          <a:p>
            <a:pPr indent="0" lvl="0" marL="914400" rtl="0" algn="l">
              <a:spcBef>
                <a:spcPts val="1000"/>
              </a:spcBef>
              <a:spcAft>
                <a:spcPts val="0"/>
              </a:spcAft>
              <a:buNone/>
            </a:pPr>
            <a:r>
              <a:t/>
            </a:r>
            <a:endParaRPr/>
          </a:p>
          <a:p>
            <a:pPr indent="0" lvl="0" marL="0" rtl="0" algn="l">
              <a:spcBef>
                <a:spcPts val="1000"/>
              </a:spcBef>
              <a:spcAft>
                <a:spcPts val="0"/>
              </a:spcAft>
              <a:buNone/>
            </a:pPr>
            <a:r>
              <a:rPr lang="en"/>
              <a:t> </a:t>
            </a:r>
            <a:endParaRPr/>
          </a:p>
          <a:p>
            <a:pPr indent="0" lvl="0" marL="0" rtl="0" algn="l">
              <a:spcBef>
                <a:spcPts val="1000"/>
              </a:spcBef>
              <a:spcAft>
                <a:spcPts val="1000"/>
              </a:spcAft>
              <a:buNone/>
            </a:pPr>
            <a:r>
              <a:rPr lang="en"/>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7"/>
          <p:cNvSpPr txBox="1"/>
          <p:nvPr>
            <p:ph type="title"/>
          </p:nvPr>
        </p:nvSpPr>
        <p:spPr>
          <a:xfrm>
            <a:off x="150725" y="106025"/>
            <a:ext cx="231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Sockets</a:t>
            </a:r>
            <a:endParaRPr/>
          </a:p>
        </p:txBody>
      </p:sp>
      <p:pic>
        <p:nvPicPr>
          <p:cNvPr id="581" name="Google Shape;581;p87"/>
          <p:cNvPicPr preferRelativeResize="0"/>
          <p:nvPr/>
        </p:nvPicPr>
        <p:blipFill>
          <a:blip r:embed="rId3">
            <a:alphaModFix/>
          </a:blip>
          <a:stretch>
            <a:fillRect/>
          </a:stretch>
        </p:blipFill>
        <p:spPr>
          <a:xfrm>
            <a:off x="3182700" y="202925"/>
            <a:ext cx="4968975" cy="4476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8"/>
          <p:cNvSpPr txBox="1"/>
          <p:nvPr>
            <p:ph type="title"/>
          </p:nvPr>
        </p:nvSpPr>
        <p:spPr>
          <a:xfrm>
            <a:off x="150725" y="114475"/>
            <a:ext cx="86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Socket workflow	</a:t>
            </a:r>
            <a:endParaRPr/>
          </a:p>
        </p:txBody>
      </p:sp>
      <p:sp>
        <p:nvSpPr>
          <p:cNvPr id="587" name="Google Shape;587;p88"/>
          <p:cNvSpPr txBox="1"/>
          <p:nvPr>
            <p:ph idx="1" type="body"/>
          </p:nvPr>
        </p:nvSpPr>
        <p:spPr>
          <a:xfrm>
            <a:off x="150725" y="763375"/>
            <a:ext cx="8993400" cy="430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The client sends a get request to the </a:t>
            </a:r>
            <a:r>
              <a:rPr lang="en"/>
              <a:t>web server</a:t>
            </a:r>
            <a:r>
              <a:rPr lang="en"/>
              <a:t> with </a:t>
            </a:r>
            <a:endParaRPr/>
          </a:p>
          <a:p>
            <a:pPr indent="-317500" lvl="1" marL="1371600" rtl="0" algn="l">
              <a:spcBef>
                <a:spcPts val="1000"/>
              </a:spcBef>
              <a:spcAft>
                <a:spcPts val="0"/>
              </a:spcAft>
              <a:buSzPts val="1400"/>
              <a:buAutoNum type="alphaLcPeriod"/>
            </a:pPr>
            <a:r>
              <a:rPr lang="en"/>
              <a:t> header set to “Connection:upgrade”</a:t>
            </a:r>
            <a:endParaRPr/>
          </a:p>
          <a:p>
            <a:pPr indent="-317500" lvl="1" marL="1371600" rtl="0" algn="l">
              <a:spcBef>
                <a:spcPts val="1000"/>
              </a:spcBef>
              <a:spcAft>
                <a:spcPts val="0"/>
              </a:spcAft>
              <a:buSzPts val="1400"/>
              <a:buAutoNum type="alphaLcPeriod"/>
            </a:pPr>
            <a:r>
              <a:rPr lang="en"/>
              <a:t>Another header telling the server to what the client wants to upgrade “Upgrade:websocket”</a:t>
            </a:r>
            <a:endParaRPr/>
          </a:p>
          <a:p>
            <a:pPr indent="-317500" lvl="1" marL="1371600" rtl="0" algn="l">
              <a:spcBef>
                <a:spcPts val="1000"/>
              </a:spcBef>
              <a:spcAft>
                <a:spcPts val="0"/>
              </a:spcAft>
              <a:buSzPts val="1400"/>
              <a:buAutoNum type="alphaLcPeriod"/>
            </a:pPr>
            <a:r>
              <a:rPr lang="en"/>
              <a:t>Sec-websocket-key:key a key that is being exchanged between client and server to make sure the communication will be secured</a:t>
            </a:r>
            <a:endParaRPr/>
          </a:p>
          <a:p>
            <a:pPr indent="-342900" lvl="0" marL="457200" rtl="0" algn="l">
              <a:spcBef>
                <a:spcPts val="1000"/>
              </a:spcBef>
              <a:spcAft>
                <a:spcPts val="0"/>
              </a:spcAft>
              <a:buSzPts val="1800"/>
              <a:buAutoNum type="arabicPeriod"/>
            </a:pPr>
            <a:r>
              <a:rPr lang="en"/>
              <a:t>The server responds with a status code of 101 indicating switching protocol to the client</a:t>
            </a:r>
            <a:endParaRPr/>
          </a:p>
          <a:p>
            <a:pPr indent="-317500" lvl="1" marL="1371600" rtl="0" algn="l">
              <a:spcBef>
                <a:spcPts val="1000"/>
              </a:spcBef>
              <a:spcAft>
                <a:spcPts val="0"/>
              </a:spcAft>
              <a:buSzPts val="1400"/>
              <a:buAutoNum type="alphaLcPeriod"/>
            </a:pPr>
            <a:r>
              <a:rPr lang="en"/>
              <a:t>The server also responds with the same  </a:t>
            </a:r>
            <a:r>
              <a:rPr lang="en"/>
              <a:t>“Connection:upgrade” and “Upgrade:websocket” information</a:t>
            </a:r>
            <a:endParaRPr/>
          </a:p>
          <a:p>
            <a:pPr indent="-317500" lvl="1" marL="1371600" rtl="0" algn="l">
              <a:spcBef>
                <a:spcPts val="1000"/>
              </a:spcBef>
              <a:spcAft>
                <a:spcPts val="0"/>
              </a:spcAft>
              <a:buSzPts val="1400"/>
              <a:buAutoNum type="alphaLcPeriod"/>
            </a:pPr>
            <a:r>
              <a:rPr lang="en"/>
              <a:t>The server also modies the Sec-websocket-key:key send by the client to allow the client to verify communication</a:t>
            </a:r>
            <a:endParaRPr/>
          </a:p>
          <a:p>
            <a:pPr indent="0" lvl="0" marL="0" rtl="0" algn="l">
              <a:spcBef>
                <a:spcPts val="1000"/>
              </a:spcBef>
              <a:spcAft>
                <a:spcPts val="0"/>
              </a:spcAft>
              <a:buNone/>
            </a:pPr>
            <a:r>
              <a:rPr lang="en"/>
              <a:t>3. 	The client and server start to communicate over websockets</a:t>
            </a:r>
            <a:endParaRPr/>
          </a:p>
          <a:p>
            <a:pPr indent="0" lvl="0" marL="914400" rtl="0" algn="l">
              <a:spcBef>
                <a:spcPts val="1000"/>
              </a:spcBef>
              <a:spcAft>
                <a:spcPts val="10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9"/>
          <p:cNvSpPr txBox="1"/>
          <p:nvPr>
            <p:ph type="title"/>
          </p:nvPr>
        </p:nvSpPr>
        <p:spPr>
          <a:xfrm>
            <a:off x="0" y="0"/>
            <a:ext cx="537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gorilla/websocket package</a:t>
            </a:r>
            <a:endParaRPr/>
          </a:p>
        </p:txBody>
      </p:sp>
      <p:sp>
        <p:nvSpPr>
          <p:cNvPr id="593" name="Google Shape;593;p89"/>
          <p:cNvSpPr txBox="1"/>
          <p:nvPr>
            <p:ph idx="1" type="body"/>
          </p:nvPr>
        </p:nvSpPr>
        <p:spPr>
          <a:xfrm>
            <a:off x="150725" y="793750"/>
            <a:ext cx="5225700" cy="42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Updater enables us to upgrade the connection to websocket, restrict connection from a specific origin , and define the </a:t>
            </a:r>
            <a:r>
              <a:rPr lang="en"/>
              <a:t>Received</a:t>
            </a:r>
            <a:r>
              <a:rPr lang="en"/>
              <a:t> and Send Buffer size ( in the following example we jusr use the defaults)</a:t>
            </a:r>
            <a:endParaRPr/>
          </a:p>
          <a:p>
            <a:pPr indent="0" lvl="0" marL="0" rtl="0" algn="l">
              <a:spcBef>
                <a:spcPts val="1000"/>
              </a:spcBef>
              <a:spcAft>
                <a:spcPts val="1000"/>
              </a:spcAft>
              <a:buNone/>
            </a:pPr>
            <a:r>
              <a:t/>
            </a:r>
            <a:endParaRPr/>
          </a:p>
        </p:txBody>
      </p:sp>
      <p:sp>
        <p:nvSpPr>
          <p:cNvPr id="594" name="Google Shape;594;p89"/>
          <p:cNvSpPr txBox="1"/>
          <p:nvPr/>
        </p:nvSpPr>
        <p:spPr>
          <a:xfrm>
            <a:off x="5429100" y="0"/>
            <a:ext cx="3714900" cy="5143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addr</a:t>
            </a:r>
            <a:r>
              <a:rPr lang="en" sz="600">
                <a:solidFill>
                  <a:srgbClr val="D4D4D4"/>
                </a:solidFill>
                <a:highlight>
                  <a:srgbClr val="1E1E1E"/>
                </a:highlight>
                <a:latin typeface="Courier New"/>
                <a:ea typeface="Courier New"/>
                <a:cs typeface="Courier New"/>
                <a:sym typeface="Courier New"/>
              </a:rPr>
              <a:t> = flag.</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"addr"</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"localhost:8080"</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"http service address"</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upgrader</a:t>
            </a:r>
            <a:r>
              <a:rPr lang="en" sz="600">
                <a:solidFill>
                  <a:srgbClr val="D4D4D4"/>
                </a:solidFill>
                <a:highlight>
                  <a:srgbClr val="1E1E1E"/>
                </a:highlight>
                <a:latin typeface="Courier New"/>
                <a:ea typeface="Courier New"/>
                <a:cs typeface="Courier New"/>
                <a:sym typeface="Courier New"/>
              </a:rPr>
              <a:t> = websocket.Upgrader{} </a:t>
            </a:r>
            <a:r>
              <a:rPr lang="en" sz="600">
                <a:solidFill>
                  <a:srgbClr val="6A9955"/>
                </a:solidFill>
                <a:highlight>
                  <a:srgbClr val="1E1E1E"/>
                </a:highlight>
                <a:latin typeface="Courier New"/>
                <a:ea typeface="Courier New"/>
                <a:cs typeface="Courier New"/>
                <a:sym typeface="Courier New"/>
              </a:rPr>
              <a:t>// use default options</a:t>
            </a:r>
            <a:endParaRPr sz="6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upgrader.</a:t>
            </a:r>
            <a:r>
              <a:rPr lang="en" sz="600">
                <a:solidFill>
                  <a:srgbClr val="DCDCAA"/>
                </a:solidFill>
                <a:highlight>
                  <a:srgbClr val="1E1E1E"/>
                </a:highlight>
                <a:latin typeface="Courier New"/>
                <a:ea typeface="Courier New"/>
                <a:cs typeface="Courier New"/>
                <a:sym typeface="Courier New"/>
              </a:rPr>
              <a:t>Upgrade</a:t>
            </a:r>
            <a:r>
              <a:rPr lang="en" sz="600">
                <a:solidFill>
                  <a:srgbClr val="D4D4D4"/>
                </a:solidFill>
                <a:highlight>
                  <a:srgbClr val="1E1E1E"/>
                </a:highlight>
                <a:latin typeface="Courier New"/>
                <a:ea typeface="Courier New"/>
                <a:cs typeface="Courier New"/>
                <a:sym typeface="Courier New"/>
              </a:rPr>
              <a:t>(w, r,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"upgrade:"</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endParaRPr sz="600">
              <a:solidFill>
                <a:srgbClr val="C586C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c.</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message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a:t>
            </a:r>
            <a:r>
              <a:rPr lang="en" sz="600">
                <a:solidFill>
                  <a:srgbClr val="DCDCAA"/>
                </a:solidFill>
                <a:highlight>
                  <a:srgbClr val="1E1E1E"/>
                </a:highlight>
                <a:latin typeface="Courier New"/>
                <a:ea typeface="Courier New"/>
                <a:cs typeface="Courier New"/>
                <a:sym typeface="Courier New"/>
              </a:rPr>
              <a:t>ReadMessage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"read:"</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break</a:t>
            </a:r>
            <a:endParaRPr sz="600">
              <a:solidFill>
                <a:srgbClr val="C586C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"recv: %s"</a:t>
            </a:r>
            <a:r>
              <a:rPr lang="en" sz="600">
                <a:solidFill>
                  <a:srgbClr val="D4D4D4"/>
                </a:solidFill>
                <a:highlight>
                  <a:srgbClr val="1E1E1E"/>
                </a:highlight>
                <a:latin typeface="Courier New"/>
                <a:ea typeface="Courier New"/>
                <a:cs typeface="Courier New"/>
                <a:sym typeface="Courier New"/>
              </a:rPr>
              <a:t>, message)</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a:t>
            </a:r>
            <a:r>
              <a:rPr lang="en" sz="600">
                <a:solidFill>
                  <a:srgbClr val="DCDCAA"/>
                </a:solidFill>
                <a:highlight>
                  <a:srgbClr val="1E1E1E"/>
                </a:highlight>
                <a:latin typeface="Courier New"/>
                <a:ea typeface="Courier New"/>
                <a:cs typeface="Courier New"/>
                <a:sym typeface="Courier New"/>
              </a:rPr>
              <a:t>WriteMessage</a:t>
            </a:r>
            <a:r>
              <a:rPr lang="en" sz="600">
                <a:solidFill>
                  <a:srgbClr val="D4D4D4"/>
                </a:solidFill>
                <a:highlight>
                  <a:srgbClr val="1E1E1E"/>
                </a:highlight>
                <a:latin typeface="Courier New"/>
                <a:ea typeface="Courier New"/>
                <a:cs typeface="Courier New"/>
                <a:sym typeface="Courier New"/>
              </a:rPr>
              <a:t>(mt, message)</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"write:"</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break</a:t>
            </a:r>
            <a:endParaRPr sz="600">
              <a:solidFill>
                <a:srgbClr val="C586C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home</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homeTemplate.</a:t>
            </a:r>
            <a:r>
              <a:rPr lang="en" sz="600">
                <a:solidFill>
                  <a:srgbClr val="DCDCAA"/>
                </a:solidFill>
                <a:highlight>
                  <a:srgbClr val="1E1E1E"/>
                </a:highlight>
                <a:latin typeface="Courier New"/>
                <a:ea typeface="Courier New"/>
                <a:cs typeface="Courier New"/>
                <a:sym typeface="Courier New"/>
              </a:rPr>
              <a:t>Execute</a:t>
            </a:r>
            <a:r>
              <a:rPr lang="en" sz="600">
                <a:solidFill>
                  <a:srgbClr val="D4D4D4"/>
                </a:solidFill>
                <a:highlight>
                  <a:srgbClr val="1E1E1E"/>
                </a:highlight>
                <a:latin typeface="Courier New"/>
                <a:ea typeface="Courier New"/>
                <a:cs typeface="Courier New"/>
                <a:sym typeface="Courier New"/>
              </a:rPr>
              <a:t>(w, </a:t>
            </a:r>
            <a:r>
              <a:rPr lang="en" sz="600">
                <a:solidFill>
                  <a:srgbClr val="CE9178"/>
                </a:solidFill>
                <a:highlight>
                  <a:srgbClr val="1E1E1E"/>
                </a:highlight>
                <a:latin typeface="Courier New"/>
                <a:ea typeface="Courier New"/>
                <a:cs typeface="Courier New"/>
                <a:sym typeface="Courier New"/>
              </a:rPr>
              <a:t>"ws://"</a:t>
            </a:r>
            <a:r>
              <a:rPr lang="en" sz="600">
                <a:solidFill>
                  <a:srgbClr val="D4D4D4"/>
                </a:solidFill>
                <a:highlight>
                  <a:srgbClr val="1E1E1E"/>
                </a:highlight>
                <a:latin typeface="Courier New"/>
                <a:ea typeface="Courier New"/>
                <a:cs typeface="Courier New"/>
                <a:sym typeface="Courier New"/>
              </a:rPr>
              <a:t>+r.Host+</a:t>
            </a:r>
            <a:r>
              <a:rPr lang="en" sz="600">
                <a:solidFill>
                  <a:srgbClr val="CE9178"/>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flag.</a:t>
            </a:r>
            <a:r>
              <a:rPr lang="en" sz="600">
                <a:solidFill>
                  <a:srgbClr val="DCDCAA"/>
                </a:solidFill>
                <a:highlight>
                  <a:srgbClr val="1E1E1E"/>
                </a:highlight>
                <a:latin typeface="Courier New"/>
                <a:ea typeface="Courier New"/>
                <a:cs typeface="Courier New"/>
                <a:sym typeface="Courier New"/>
              </a:rPr>
              <a:t>Parse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SetFlags</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 echo)</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home)</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a:t>
            </a:r>
            <a:r>
              <a:rPr lang="en" sz="600">
                <a:solidFill>
                  <a:srgbClr val="D4D4D4"/>
                </a:solidFill>
                <a:highlight>
                  <a:srgbClr val="1E1E1E"/>
                </a:highlight>
                <a:latin typeface="Courier New"/>
                <a:ea typeface="Courier New"/>
                <a:cs typeface="Courier New"/>
                <a:sym typeface="Courier New"/>
              </a:rPr>
              <a:t>(http.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(*addr,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Profiling go programs</a:t>
            </a:r>
            <a:endParaRPr/>
          </a:p>
        </p:txBody>
      </p:sp>
      <p:sp>
        <p:nvSpPr>
          <p:cNvPr id="600" name="Google Shape;600;p90"/>
          <p:cNvSpPr txBox="1"/>
          <p:nvPr>
            <p:ph idx="1" type="body"/>
          </p:nvPr>
        </p:nvSpPr>
        <p:spPr>
          <a:xfrm>
            <a:off x="311700" y="771475"/>
            <a:ext cx="8520600" cy="38148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Char char="●"/>
            </a:pPr>
            <a:r>
              <a:rPr lang="en" sz="1600">
                <a:solidFill>
                  <a:srgbClr val="000000"/>
                </a:solidFill>
              </a:rPr>
              <a:t>The go standard library has two </a:t>
            </a:r>
            <a:r>
              <a:rPr lang="en" sz="1600">
                <a:solidFill>
                  <a:srgbClr val="000000"/>
                </a:solidFill>
              </a:rPr>
              <a:t>libraries</a:t>
            </a:r>
            <a:r>
              <a:rPr lang="en" sz="1600">
                <a:solidFill>
                  <a:srgbClr val="000000"/>
                </a:solidFill>
              </a:rPr>
              <a:t> that support profiling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highlight>
                <a:srgbClr val="B7B7B7"/>
              </a:highlight>
            </a:endParaRPr>
          </a:p>
          <a:p>
            <a:pPr indent="0" lvl="0" marL="457200" rtl="0" algn="l">
              <a:lnSpc>
                <a:spcPct val="100000"/>
              </a:lnSpc>
              <a:spcBef>
                <a:spcPts val="0"/>
              </a:spcBef>
              <a:spcAft>
                <a:spcPts val="0"/>
              </a:spcAft>
              <a:buNone/>
            </a:pPr>
            <a:r>
              <a:rPr lang="en" sz="1600">
                <a:solidFill>
                  <a:srgbClr val="000000"/>
                </a:solidFill>
                <a:highlight>
                  <a:srgbClr val="D9D9D9"/>
                </a:highlight>
              </a:rPr>
              <a:t>net/http/pprof</a:t>
            </a:r>
            <a:endParaRPr sz="1600">
              <a:solidFill>
                <a:srgbClr val="000000"/>
              </a:solidFill>
              <a:highlight>
                <a:srgbClr val="D9D9D9"/>
              </a:highlight>
            </a:endParaRPr>
          </a:p>
          <a:p>
            <a:pPr indent="0" lvl="0" marL="457200" rtl="0" algn="l">
              <a:lnSpc>
                <a:spcPct val="100000"/>
              </a:lnSpc>
              <a:spcBef>
                <a:spcPts val="0"/>
              </a:spcBef>
              <a:spcAft>
                <a:spcPts val="0"/>
              </a:spcAft>
              <a:buNone/>
            </a:pPr>
            <a:r>
              <a:rPr lang="en" sz="1600">
                <a:solidFill>
                  <a:srgbClr val="000000"/>
                </a:solidFill>
                <a:highlight>
                  <a:srgbClr val="D9D9D9"/>
                </a:highlight>
              </a:rPr>
              <a:t>runtime/pprof</a:t>
            </a:r>
            <a:endParaRPr sz="1600">
              <a:solidFill>
                <a:srgbClr val="000000"/>
              </a:solidFill>
              <a:highlight>
                <a:srgbClr val="D9D9D9"/>
              </a:highlight>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uFill>
                  <a:noFill/>
                </a:uFill>
                <a:hlinkClick r:id="rId3"/>
              </a:rPr>
              <a:t>Pprof</a:t>
            </a:r>
            <a:r>
              <a:rPr lang="en" sz="1600">
                <a:solidFill>
                  <a:srgbClr val="000000"/>
                </a:solidFill>
              </a:rPr>
              <a:t> is a tool for visualization and analysis of profiling data.</a:t>
            </a:r>
            <a:endParaRPr sz="1600">
              <a:solidFill>
                <a:srgbClr val="000000"/>
              </a:solidFill>
            </a:endParaRPr>
          </a:p>
          <a:p>
            <a:pPr indent="0" lvl="0" marL="457200" rtl="0" algn="l">
              <a:lnSpc>
                <a:spcPct val="100000"/>
              </a:lnSpc>
              <a:spcBef>
                <a:spcPts val="0"/>
              </a:spcBef>
              <a:spcAft>
                <a:spcPts val="0"/>
              </a:spcAft>
              <a:buNone/>
            </a:pPr>
            <a:r>
              <a:rPr lang="en" sz="1600">
                <a:solidFill>
                  <a:srgbClr val="000000"/>
                </a:solidFill>
              </a:rPr>
              <a:t>useful for identifying where your application is spending its time (CPU and memory).</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You can install it using:</a:t>
            </a:r>
            <a:endParaRPr sz="1600">
              <a:solidFill>
                <a:srgbClr val="000000"/>
              </a:solidFill>
            </a:endParaRPr>
          </a:p>
          <a:p>
            <a:pPr indent="0" lvl="0" marL="457200" rtl="0" algn="l">
              <a:lnSpc>
                <a:spcPct val="100000"/>
              </a:lnSpc>
              <a:spcBef>
                <a:spcPts val="0"/>
              </a:spcBef>
              <a:spcAft>
                <a:spcPts val="0"/>
              </a:spcAft>
              <a:buNone/>
            </a:pPr>
            <a:r>
              <a:rPr lang="en" sz="1600">
                <a:solidFill>
                  <a:srgbClr val="FFFFFF"/>
                </a:solidFill>
                <a:highlight>
                  <a:srgbClr val="000000"/>
                </a:highlight>
              </a:rPr>
              <a:t>$ go get github.com/google/pprof</a:t>
            </a:r>
            <a:endParaRPr sz="1600">
              <a:solidFill>
                <a:srgbClr val="FFFFFF"/>
              </a:solidFill>
              <a:highlight>
                <a:srgbClr val="000000"/>
              </a:highlight>
            </a:endParaRPr>
          </a:p>
          <a:p>
            <a:pPr indent="0" lvl="0" marL="457200" rtl="0" algn="l">
              <a:lnSpc>
                <a:spcPct val="100000"/>
              </a:lnSpc>
              <a:spcBef>
                <a:spcPts val="0"/>
              </a:spcBef>
              <a:spcAft>
                <a:spcPts val="0"/>
              </a:spcAft>
              <a:buNone/>
            </a:pPr>
            <a:r>
              <a:t/>
            </a:r>
            <a:endParaRPr sz="1600">
              <a:solidFill>
                <a:srgbClr val="000000"/>
              </a:solidFill>
              <a:highlight>
                <a:srgbClr val="FFFFFF"/>
              </a:highlight>
            </a:endParaRPr>
          </a:p>
          <a:p>
            <a:pPr indent="0" lvl="0" marL="457200" rtl="0" algn="l">
              <a:lnSpc>
                <a:spcPct val="100000"/>
              </a:lnSpc>
              <a:spcBef>
                <a:spcPts val="0"/>
              </a:spcBef>
              <a:spcAft>
                <a:spcPts val="0"/>
              </a:spcAft>
              <a:buNone/>
            </a:pPr>
            <a:r>
              <a:rPr i="1" lang="en" sz="1600">
                <a:solidFill>
                  <a:srgbClr val="37474F"/>
                </a:solidFill>
                <a:latin typeface="Georgia"/>
                <a:ea typeface="Georgia"/>
                <a:cs typeface="Georgia"/>
                <a:sym typeface="Georgia"/>
              </a:rPr>
              <a:t>A Profile is a collection of stack traces showing the call sequences that led to instances of a particular event, such as allocation. Packages can create and maintain their own profiles; the most common use is for tracking resources that must be explicitly closed, such as files or network connections. – </a:t>
            </a:r>
            <a:r>
              <a:rPr i="1" lang="en" sz="1600">
                <a:solidFill>
                  <a:schemeClr val="accent2"/>
                </a:solidFill>
                <a:uFill>
                  <a:noFill/>
                </a:uFill>
                <a:latin typeface="Georgia"/>
                <a:ea typeface="Georgia"/>
                <a:cs typeface="Georgia"/>
                <a:sym typeface="Georgia"/>
                <a:hlinkClick r:id="rId4"/>
              </a:rPr>
              <a:t>pkg/runtime/pprof</a:t>
            </a:r>
            <a:endParaRPr sz="1600">
              <a:solidFill>
                <a:srgbClr val="000000"/>
              </a:solidFill>
              <a:highlight>
                <a:srgbClr val="FFFFFF"/>
              </a:high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1"/>
          <p:cNvSpPr txBox="1"/>
          <p:nvPr>
            <p:ph type="title"/>
          </p:nvPr>
        </p:nvSpPr>
        <p:spPr>
          <a:xfrm>
            <a:off x="311700" y="64025"/>
            <a:ext cx="536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Profiling go programs - ReadMemoryStats</a:t>
            </a:r>
            <a:endParaRPr/>
          </a:p>
        </p:txBody>
      </p:sp>
      <p:sp>
        <p:nvSpPr>
          <p:cNvPr id="606" name="Google Shape;606;p91"/>
          <p:cNvSpPr txBox="1"/>
          <p:nvPr>
            <p:ph idx="1" type="body"/>
          </p:nvPr>
        </p:nvSpPr>
        <p:spPr>
          <a:xfrm>
            <a:off x="311700" y="1152475"/>
            <a:ext cx="5178000" cy="38148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Char char="●"/>
            </a:pPr>
            <a:r>
              <a:rPr lang="en" sz="1600">
                <a:solidFill>
                  <a:srgbClr val="000000"/>
                </a:solidFill>
              </a:rPr>
              <a:t>We can use ReadMemoryStats from the runtime package to easily get the current stats of memory</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The TottalAlloc shows the total memory that was </a:t>
            </a:r>
            <a:r>
              <a:rPr lang="en" sz="1600">
                <a:solidFill>
                  <a:srgbClr val="000000"/>
                </a:solidFill>
              </a:rPr>
              <a:t>accumulated</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The heap allocation shows the amount of memory in the point in time where we call to ReadMemStats</a:t>
            </a:r>
            <a:r>
              <a:rPr lang="en" sz="1600">
                <a:solidFill>
                  <a:srgbClr val="000000"/>
                </a:solidFill>
              </a:rPr>
              <a:t>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0" lvl="0" marL="457200" rtl="0" algn="l">
              <a:lnSpc>
                <a:spcPct val="100000"/>
              </a:lnSpc>
              <a:spcBef>
                <a:spcPts val="0"/>
              </a:spcBef>
              <a:spcAft>
                <a:spcPts val="0"/>
              </a:spcAft>
              <a:buNone/>
            </a:pPr>
            <a:r>
              <a:rPr lang="en" sz="1600" u="sng">
                <a:solidFill>
                  <a:schemeClr val="hlink"/>
                </a:solidFill>
                <a:hlinkClick r:id="rId3"/>
              </a:rPr>
              <a:t>https://golang.org/pkg/runtime/#MemStats</a:t>
            </a:r>
            <a:endParaRPr sz="1600">
              <a:solidFill>
                <a:srgbClr val="000000"/>
              </a:solidFill>
            </a:endParaRPr>
          </a:p>
        </p:txBody>
      </p:sp>
      <p:sp>
        <p:nvSpPr>
          <p:cNvPr id="607" name="Google Shape;607;p91"/>
          <p:cNvSpPr txBox="1"/>
          <p:nvPr/>
        </p:nvSpPr>
        <p:spPr>
          <a:xfrm>
            <a:off x="5591650" y="0"/>
            <a:ext cx="3473100" cy="5143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(status </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fmt.</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(status)</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runtime.</a:t>
            </a:r>
            <a:r>
              <a:rPr lang="en" sz="700">
                <a:solidFill>
                  <a:srgbClr val="795E26"/>
                </a:solidFill>
                <a:highlight>
                  <a:srgbClr val="FFFFFF"/>
                </a:highlight>
                <a:latin typeface="Courier New"/>
                <a:ea typeface="Courier New"/>
                <a:cs typeface="Courier New"/>
                <a:sym typeface="Courier New"/>
              </a:rPr>
              <a:t>ReadMemStats</a:t>
            </a:r>
            <a:r>
              <a:rPr lang="en" sz="700">
                <a:solidFill>
                  <a:schemeClr val="dk1"/>
                </a:solidFill>
                <a:highlight>
                  <a:srgbClr val="FFFFFF"/>
                </a:highlight>
                <a:latin typeface="Courier New"/>
                <a:ea typeface="Courier New"/>
                <a:cs typeface="Courier New"/>
                <a:sym typeface="Courier New"/>
              </a:rPr>
              <a:t>(&amp;mem)</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(mem.Alloc)</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(mem.TotalAlloc)</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(mem.HeapAlloc)</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(mem.HeapSys)</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008000"/>
                </a:solidFill>
                <a:highlight>
                  <a:srgbClr val="FFFFFF"/>
                </a:highlight>
                <a:latin typeface="Courier New"/>
                <a:ea typeface="Courier New"/>
                <a:cs typeface="Courier New"/>
                <a:sym typeface="Courier New"/>
              </a:rPr>
              <a:t>// hugeMap allocates 100 megabytes</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hugeMap</a:t>
            </a:r>
            <a:r>
              <a:rPr lang="en" sz="700">
                <a:solidFill>
                  <a:schemeClr val="dk1"/>
                </a:solidFill>
                <a:highlight>
                  <a:srgbClr val="FFFFFF"/>
                </a:highlight>
                <a:latin typeface="Courier New"/>
                <a:ea typeface="Courier New"/>
                <a:cs typeface="Courier New"/>
                <a:sym typeface="Courier New"/>
              </a:rPr>
              <a:t>() *</a:t>
            </a:r>
            <a:r>
              <a:rPr lang="en" sz="700">
                <a:solidFill>
                  <a:srgbClr val="0000FF"/>
                </a:solidFill>
                <a:highlight>
                  <a:srgbClr val="FFFFFF"/>
                </a:highlight>
                <a:latin typeface="Courier New"/>
                <a:ea typeface="Courier New"/>
                <a:cs typeface="Courier New"/>
                <a:sym typeface="Courier New"/>
              </a:rPr>
              <a:t>map</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s</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0000FF"/>
                </a:solidFill>
                <a:highlight>
                  <a:srgbClr val="FFFFFF"/>
                </a:highlight>
                <a:latin typeface="Courier New"/>
                <a:ea typeface="Courier New"/>
                <a:cs typeface="Courier New"/>
                <a:sym typeface="Courier New"/>
              </a:rPr>
              <a:t>map</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s[</a:t>
            </a:r>
            <a:r>
              <a:rPr lang="en" sz="700">
                <a:solidFill>
                  <a:srgbClr val="A31515"/>
                </a:solidFill>
                <a:highlight>
                  <a:srgbClr val="FFFFFF"/>
                </a:highlight>
                <a:latin typeface="Courier New"/>
                <a:ea typeface="Courier New"/>
                <a:cs typeface="Courier New"/>
                <a:sym typeface="Courier New"/>
              </a:rPr>
              <a:t>"first"</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r>
              <a:rPr lang="en" sz="700">
                <a:solidFill>
                  <a:srgbClr val="098658"/>
                </a:solidFill>
                <a:highlight>
                  <a:srgbClr val="FFFFFF"/>
                </a:highlight>
                <a:latin typeface="Courier New"/>
                <a:ea typeface="Courier New"/>
                <a:cs typeface="Courier New"/>
                <a:sym typeface="Courier New"/>
              </a:rPr>
              <a:t>100000000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s[</a:t>
            </a:r>
            <a:r>
              <a:rPr lang="en" sz="700">
                <a:solidFill>
                  <a:srgbClr val="A31515"/>
                </a:solidFill>
                <a:highlight>
                  <a:srgbClr val="FFFFFF"/>
                </a:highlight>
                <a:latin typeface="Courier New"/>
                <a:ea typeface="Courier New"/>
                <a:cs typeface="Courier New"/>
                <a:sym typeface="Courier New"/>
              </a:rPr>
              <a:t>"second"</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r>
              <a:rPr lang="en" sz="700">
                <a:solidFill>
                  <a:srgbClr val="098658"/>
                </a:solidFill>
                <a:highlight>
                  <a:srgbClr val="FFFFFF"/>
                </a:highlight>
                <a:latin typeface="Courier New"/>
                <a:ea typeface="Courier New"/>
                <a:cs typeface="Courier New"/>
                <a:sym typeface="Courier New"/>
              </a:rPr>
              <a:t>100000000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&amp;s</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main</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mem</a:t>
            </a:r>
            <a:r>
              <a:rPr lang="en" sz="700">
                <a:solidFill>
                  <a:schemeClr val="dk1"/>
                </a:solidFill>
                <a:highlight>
                  <a:srgbClr val="FFFFFF"/>
                </a:highlight>
                <a:latin typeface="Courier New"/>
                <a:ea typeface="Courier New"/>
                <a:cs typeface="Courier New"/>
                <a:sym typeface="Courier New"/>
              </a:rPr>
              <a:t> runtime.MemStats</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"start"</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i &lt; </a:t>
            </a:r>
            <a:r>
              <a:rPr lang="en" sz="700">
                <a:solidFill>
                  <a:srgbClr val="098658"/>
                </a:solidFill>
                <a:highlight>
                  <a:srgbClr val="FFFFFF"/>
                </a:highlight>
                <a:latin typeface="Courier New"/>
                <a:ea typeface="Courier New"/>
                <a:cs typeface="Courier New"/>
                <a:sym typeface="Courier New"/>
              </a:rPr>
              <a:t>10</a:t>
            </a:r>
            <a:r>
              <a:rPr lang="en" sz="700">
                <a:solidFill>
                  <a:schemeClr val="dk1"/>
                </a:solidFill>
                <a:highlight>
                  <a:srgbClr val="FFFFFF"/>
                </a:highlight>
                <a:latin typeface="Courier New"/>
                <a:ea typeface="Courier New"/>
                <a:cs typeface="Courier New"/>
                <a:sym typeface="Courier New"/>
              </a:rPr>
              <a:t>; i++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s</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hugeMap</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s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"oh noes"</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"finish"</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Go Modules</a:t>
            </a:r>
            <a:endParaRPr/>
          </a:p>
        </p:txBody>
      </p:sp>
      <p:sp>
        <p:nvSpPr>
          <p:cNvPr id="100" name="Google Shape;100;p20"/>
          <p:cNvSpPr txBox="1"/>
          <p:nvPr>
            <p:ph idx="1" type="body"/>
          </p:nvPr>
        </p:nvSpPr>
        <p:spPr>
          <a:xfrm>
            <a:off x="311700" y="848200"/>
            <a:ext cx="8520600" cy="37206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rPr>
              <a:t>Go modules gives us a built-in dependency management system</a:t>
            </a:r>
            <a:endParaRPr sz="1600">
              <a:solidFill>
                <a:srgbClr val="292929"/>
              </a:solidFill>
              <a:highlight>
                <a:srgbClr val="FFFFFF"/>
              </a:highlight>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As of go 1.13 module are the official way to organise our source code as a project</a:t>
            </a:r>
            <a:endParaRPr sz="1600">
              <a:solidFill>
                <a:schemeClr val="dk1"/>
              </a:solidFill>
            </a:endParaRPr>
          </a:p>
          <a:p>
            <a:pPr indent="-330200" lvl="0" marL="457200" rtl="0" algn="l">
              <a:lnSpc>
                <a:spcPct val="100000"/>
              </a:lnSpc>
              <a:spcBef>
                <a:spcPts val="1000"/>
              </a:spcBef>
              <a:spcAft>
                <a:spcPts val="0"/>
              </a:spcAft>
              <a:buClr>
                <a:srgbClr val="292929"/>
              </a:buClr>
              <a:buSzPts val="1600"/>
              <a:buChar char="●"/>
            </a:pPr>
            <a:r>
              <a:rPr lang="en" sz="1600">
                <a:solidFill>
                  <a:srgbClr val="292929"/>
                </a:solidFill>
                <a:highlight>
                  <a:srgbClr val="FFFFFF"/>
                </a:highlight>
              </a:rPr>
              <a:t>A module is nothing but a directory containing Go packages. These can be distribution packages or executable packages.</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i="1" lang="en" sz="1600">
                <a:solidFill>
                  <a:schemeClr val="dk1"/>
                </a:solidFill>
              </a:rPr>
              <a:t>A module can also be treated as a package that contains nested packages.</a:t>
            </a:r>
            <a:endParaRPr i="1"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A module is also like a package that you can share with other people</a:t>
            </a:r>
            <a:endParaRPr sz="1600">
              <a:solidFill>
                <a:schemeClr val="dk1"/>
              </a:solidFill>
            </a:endParaRPr>
          </a:p>
          <a:p>
            <a:pPr indent="-330200" lvl="0" marL="457200" rtl="0" algn="l">
              <a:lnSpc>
                <a:spcPct val="100000"/>
              </a:lnSpc>
              <a:spcBef>
                <a:spcPts val="1000"/>
              </a:spcBef>
              <a:spcAft>
                <a:spcPts val="0"/>
              </a:spcAft>
              <a:buClr>
                <a:srgbClr val="292929"/>
              </a:buClr>
              <a:buSzPts val="1600"/>
              <a:buChar char="●"/>
            </a:pPr>
            <a:r>
              <a:rPr lang="en" sz="1600">
                <a:solidFill>
                  <a:srgbClr val="292929"/>
                </a:solidFill>
                <a:highlight>
                  <a:srgbClr val="FFFFFF"/>
                </a:highlight>
              </a:rPr>
              <a:t>Modules allows us to work from any directory, not just </a:t>
            </a:r>
            <a:r>
              <a:rPr b="1" lang="en" sz="1600">
                <a:solidFill>
                  <a:srgbClr val="292929"/>
                </a:solidFill>
                <a:highlight>
                  <a:srgbClr val="FFFFFF"/>
                </a:highlight>
              </a:rPr>
              <a:t>GOPATH</a:t>
            </a:r>
            <a:r>
              <a:rPr lang="en" sz="1600">
                <a:solidFill>
                  <a:srgbClr val="292929"/>
                </a:solidFill>
                <a:highlight>
                  <a:srgbClr val="FFFFFF"/>
                </a:highlight>
              </a:rPr>
              <a:t> which gives us the flexibility to relocate our source code anywhere.</a:t>
            </a:r>
            <a:endParaRPr sz="1600">
              <a:solidFill>
                <a:srgbClr val="292929"/>
              </a:solidFill>
              <a:highlight>
                <a:srgbClr val="FFFFFF"/>
              </a:highlight>
            </a:endParaRPr>
          </a:p>
          <a:p>
            <a:pPr indent="0" lvl="0" marL="457200" rtl="0" algn="l">
              <a:lnSpc>
                <a:spcPct val="100000"/>
              </a:lnSpc>
              <a:spcBef>
                <a:spcPts val="1000"/>
              </a:spcBef>
              <a:spcAft>
                <a:spcPts val="1000"/>
              </a:spcAft>
              <a:buNone/>
            </a:pPr>
            <a:r>
              <a:t/>
            </a:r>
            <a:endParaRPr sz="1400">
              <a:solidFill>
                <a:srgbClr val="292929"/>
              </a:solidFill>
              <a:highlight>
                <a:srgbClr val="FFFFFF"/>
              </a:high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2"/>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Profiling go programs - CPU</a:t>
            </a:r>
            <a:endParaRPr/>
          </a:p>
        </p:txBody>
      </p:sp>
      <p:sp>
        <p:nvSpPr>
          <p:cNvPr id="613" name="Google Shape;613;p92"/>
          <p:cNvSpPr txBox="1"/>
          <p:nvPr>
            <p:ph idx="1" type="body"/>
          </p:nvPr>
        </p:nvSpPr>
        <p:spPr>
          <a:xfrm>
            <a:off x="311700" y="619075"/>
            <a:ext cx="5256000" cy="3534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We can use the pprof tool by creating a .profile file for </a:t>
            </a:r>
            <a:r>
              <a:rPr lang="en" sz="1600">
                <a:solidFill>
                  <a:srgbClr val="37474F"/>
                </a:solidFill>
                <a:latin typeface="Georgia"/>
                <a:ea typeface="Georgia"/>
                <a:cs typeface="Georgia"/>
                <a:sym typeface="Georgia"/>
              </a:rPr>
              <a:t>analysis</a:t>
            </a:r>
            <a:r>
              <a:rPr lang="en" sz="1600">
                <a:solidFill>
                  <a:srgbClr val="37474F"/>
                </a:solidFill>
                <a:latin typeface="Georgia"/>
                <a:ea typeface="Georgia"/>
                <a:cs typeface="Georgia"/>
                <a:sym typeface="Georgia"/>
              </a:rPr>
              <a:t> by instrumenting our code</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The only thing we need to do in order to instrument our code is calling the StartCPUProfile method of the runtime library</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And finally call the StopCPUProfile</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Calling StartCPUProfile will create a .profile file that we then give to the pprof to analyze</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For example:</a:t>
            </a:r>
            <a:endParaRPr sz="1600">
              <a:solidFill>
                <a:srgbClr val="37474F"/>
              </a:solidFill>
              <a:latin typeface="Georgia"/>
              <a:ea typeface="Georgia"/>
              <a:cs typeface="Georgia"/>
              <a:sym typeface="Georgia"/>
            </a:endParaRPr>
          </a:p>
          <a:p>
            <a:pPr indent="0" lvl="0" marL="0" rtl="0" algn="l">
              <a:lnSpc>
                <a:spcPct val="100000"/>
              </a:lnSpc>
              <a:spcBef>
                <a:spcPts val="0"/>
              </a:spcBef>
              <a:spcAft>
                <a:spcPts val="0"/>
              </a:spcAft>
              <a:buNone/>
            </a:pPr>
            <a:r>
              <a:t/>
            </a:r>
            <a:endParaRPr sz="1600">
              <a:solidFill>
                <a:schemeClr val="dk1"/>
              </a:solidFill>
              <a:highlight>
                <a:srgbClr val="FFFFFF"/>
              </a:highlight>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p:txBody>
      </p:sp>
      <p:sp>
        <p:nvSpPr>
          <p:cNvPr id="614" name="Google Shape;614;p92"/>
          <p:cNvSpPr txBox="1"/>
          <p:nvPr/>
        </p:nvSpPr>
        <p:spPr>
          <a:xfrm>
            <a:off x="5669125" y="1043725"/>
            <a:ext cx="3408900" cy="389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factVal</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endParaRPr sz="700">
              <a:solidFill>
                <a:srgbClr val="098658"/>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int</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endParaRPr sz="700">
              <a:solidFill>
                <a:srgbClr val="098658"/>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n</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int</a:t>
            </a:r>
            <a:endParaRPr sz="700">
              <a:solidFill>
                <a:srgbClr val="267F99"/>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factorial</a:t>
            </a:r>
            <a:r>
              <a:rPr lang="en" sz="700">
                <a:solidFill>
                  <a:schemeClr val="dk1"/>
                </a:solidFill>
                <a:highlight>
                  <a:srgbClr val="FFFFFF"/>
                </a:highlight>
                <a:latin typeface="Courier New"/>
                <a:ea typeface="Courier New"/>
                <a:cs typeface="Courier New"/>
                <a:sym typeface="Courier New"/>
              </a:rPr>
              <a:t>(n </a:t>
            </a:r>
            <a:r>
              <a:rPr lang="en" sz="700">
                <a:solidFill>
                  <a:srgbClr val="267F99"/>
                </a:solidFill>
                <a:highlight>
                  <a:srgbClr val="FFFFFF"/>
                </a:highlight>
                <a:latin typeface="Courier New"/>
                <a:ea typeface="Courier New"/>
                <a:cs typeface="Courier New"/>
                <a:sym typeface="Courier New"/>
              </a:rPr>
              <a:t>int</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n &lt;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fmt.</a:t>
            </a:r>
            <a:r>
              <a:rPr lang="en" sz="700">
                <a:solidFill>
                  <a:srgbClr val="795E26"/>
                </a:solidFill>
                <a:highlight>
                  <a:srgbClr val="FFFFFF"/>
                </a:highlight>
                <a:latin typeface="Courier New"/>
                <a:ea typeface="Courier New"/>
                <a:cs typeface="Courier New"/>
                <a:sym typeface="Courier New"/>
              </a:rPr>
              <a:t>Print</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"cant use Factorial of negative number“</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 </a:t>
            </a:r>
            <a:r>
              <a:rPr lang="en" sz="700">
                <a:solidFill>
                  <a:srgbClr val="AF00DB"/>
                </a:solidFill>
                <a:highlight>
                  <a:srgbClr val="FFFFFF"/>
                </a:highlight>
                <a:latin typeface="Courier New"/>
                <a:ea typeface="Courier New"/>
                <a:cs typeface="Courier New"/>
                <a:sym typeface="Courier New"/>
              </a:rPr>
              <a:t>else</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r>
              <a:rPr lang="en" sz="700">
                <a:solidFill>
                  <a:schemeClr val="dk1"/>
                </a:solidFill>
                <a:highlight>
                  <a:srgbClr val="FFFFFF"/>
                </a:highlight>
                <a:latin typeface="Courier New"/>
                <a:ea typeface="Courier New"/>
                <a:cs typeface="Courier New"/>
                <a:sym typeface="Courier New"/>
              </a:rPr>
              <a:t>; i &lt;= n; i++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factVal *= </a:t>
            </a:r>
            <a:r>
              <a:rPr lang="en" sz="700">
                <a:solidFill>
                  <a:srgbClr val="795E26"/>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(i)</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factVal</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main</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pprof.</a:t>
            </a:r>
            <a:r>
              <a:rPr lang="en" sz="700">
                <a:solidFill>
                  <a:srgbClr val="795E26"/>
                </a:solidFill>
                <a:highlight>
                  <a:srgbClr val="FFFFFF"/>
                </a:highlight>
                <a:latin typeface="Courier New"/>
                <a:ea typeface="Courier New"/>
                <a:cs typeface="Courier New"/>
                <a:sym typeface="Courier New"/>
              </a:rPr>
              <a:t>StartCPUProfile</a:t>
            </a:r>
            <a:r>
              <a:rPr lang="en" sz="700">
                <a:solidFill>
                  <a:schemeClr val="dk1"/>
                </a:solidFill>
                <a:highlight>
                  <a:srgbClr val="FFFFFF"/>
                </a:highlight>
                <a:latin typeface="Courier New"/>
                <a:ea typeface="Courier New"/>
                <a:cs typeface="Courier New"/>
                <a:sym typeface="Courier New"/>
              </a:rPr>
              <a:t>(os.Stdout)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defer</a:t>
            </a:r>
            <a:r>
              <a:rPr lang="en" sz="700">
                <a:solidFill>
                  <a:schemeClr val="dk1"/>
                </a:solidFill>
                <a:highlight>
                  <a:srgbClr val="FFFFFF"/>
                </a:highlight>
                <a:latin typeface="Courier New"/>
                <a:ea typeface="Courier New"/>
                <a:cs typeface="Courier New"/>
                <a:sym typeface="Courier New"/>
              </a:rPr>
              <a:t> pprof.</a:t>
            </a:r>
            <a:r>
              <a:rPr lang="en" sz="700">
                <a:solidFill>
                  <a:srgbClr val="795E26"/>
                </a:solidFill>
                <a:highlight>
                  <a:srgbClr val="FFFFFF"/>
                </a:highlight>
                <a:latin typeface="Courier New"/>
                <a:ea typeface="Courier New"/>
                <a:cs typeface="Courier New"/>
                <a:sym typeface="Courier New"/>
              </a:rPr>
              <a:t>StopCPUProfile</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i &lt; </a:t>
            </a:r>
            <a:r>
              <a:rPr lang="en" sz="700">
                <a:solidFill>
                  <a:srgbClr val="098658"/>
                </a:solidFill>
                <a:highlight>
                  <a:srgbClr val="FFFFFF"/>
                </a:highlight>
                <a:latin typeface="Courier New"/>
                <a:ea typeface="Courier New"/>
                <a:cs typeface="Courier New"/>
                <a:sym typeface="Courier New"/>
              </a:rPr>
              <a:t>10</a:t>
            </a:r>
            <a:r>
              <a:rPr lang="en" sz="700">
                <a:solidFill>
                  <a:schemeClr val="dk1"/>
                </a:solidFill>
                <a:highlight>
                  <a:srgbClr val="FFFFFF"/>
                </a:highlight>
                <a:latin typeface="Courier New"/>
                <a:ea typeface="Courier New"/>
                <a:cs typeface="Courier New"/>
                <a:sym typeface="Courier New"/>
              </a:rPr>
              <a:t>; i++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factorial</a:t>
            </a:r>
            <a:r>
              <a:rPr lang="en" sz="700">
                <a:solidFill>
                  <a:schemeClr val="dk1"/>
                </a:solidFill>
                <a:highlight>
                  <a:srgbClr val="FFFFFF"/>
                </a:highlight>
                <a:latin typeface="Courier New"/>
                <a:ea typeface="Courier New"/>
                <a:cs typeface="Courier New"/>
                <a:sym typeface="Courier New"/>
              </a:rPr>
              <a:t>(</a:t>
            </a:r>
            <a:r>
              <a:rPr lang="en" sz="700">
                <a:solidFill>
                  <a:srgbClr val="098658"/>
                </a:solidFill>
                <a:highlight>
                  <a:srgbClr val="FFFFFF"/>
                </a:highlight>
                <a:latin typeface="Courier New"/>
                <a:ea typeface="Courier New"/>
                <a:cs typeface="Courier New"/>
                <a:sym typeface="Courier New"/>
              </a:rPr>
              <a:t>10000000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p:txBody>
      </p:sp>
      <p:sp>
        <p:nvSpPr>
          <p:cNvPr id="615" name="Google Shape;615;p92"/>
          <p:cNvSpPr txBox="1"/>
          <p:nvPr/>
        </p:nvSpPr>
        <p:spPr>
          <a:xfrm>
            <a:off x="552750" y="4034325"/>
            <a:ext cx="4960500" cy="69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FFFFFF"/>
                </a:solidFill>
                <a:highlight>
                  <a:srgbClr val="000000"/>
                </a:highlight>
              </a:rPr>
              <a:t>$ </a:t>
            </a:r>
            <a:r>
              <a:rPr lang="en">
                <a:solidFill>
                  <a:srgbClr val="FFFFFF"/>
                </a:solidFill>
                <a:highlight>
                  <a:srgbClr val="000000"/>
                </a:highlight>
              </a:rPr>
              <a:t>go build -o cpuprofiling &amp;&amp; time ./cpuprofiling &gt; cpu.profile</a:t>
            </a:r>
            <a:endParaRPr>
              <a:solidFill>
                <a:srgbClr val="FFFFFF"/>
              </a:solidFill>
              <a:highlight>
                <a:srgbClr val="000000"/>
              </a:highlight>
            </a:endParaRPr>
          </a:p>
          <a:p>
            <a:pPr indent="0" lvl="0" marL="0" rtl="0" algn="l">
              <a:lnSpc>
                <a:spcPct val="150000"/>
              </a:lnSpc>
              <a:spcBef>
                <a:spcPts val="0"/>
              </a:spcBef>
              <a:spcAft>
                <a:spcPts val="0"/>
              </a:spcAft>
              <a:buNone/>
            </a:pPr>
            <a:r>
              <a:rPr lang="en">
                <a:solidFill>
                  <a:srgbClr val="FFFFFF"/>
                </a:solidFill>
                <a:highlight>
                  <a:srgbClr val="000000"/>
                </a:highlight>
              </a:rPr>
              <a:t>$ go tool pprof cpu.profile</a:t>
            </a:r>
            <a:endParaRPr>
              <a:solidFill>
                <a:srgbClr val="FFFFFF"/>
              </a:solidFill>
              <a:highlight>
                <a:srgbClr val="000000"/>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3"/>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Profiling go programs -Memory</a:t>
            </a:r>
            <a:endParaRPr/>
          </a:p>
        </p:txBody>
      </p:sp>
      <p:sp>
        <p:nvSpPr>
          <p:cNvPr id="621" name="Google Shape;621;p93"/>
          <p:cNvSpPr txBox="1"/>
          <p:nvPr>
            <p:ph idx="1" type="body"/>
          </p:nvPr>
        </p:nvSpPr>
        <p:spPr>
          <a:xfrm>
            <a:off x="311700" y="619075"/>
            <a:ext cx="5357400" cy="35457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To do memory profiling we just need to change the call from StartCPUProfile to WriteHeapProfile</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Please make sure to call the WriteHeapProfile after memory has been allocated </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Please note that we have only one function to call that just create a snapshot at the given point in time, rather having two functions start and stop that suggest an ongoing process like cpu</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Building and running is the same process like cpu profiling</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0" lvl="0" marL="0" rtl="0" algn="l">
              <a:lnSpc>
                <a:spcPct val="100000"/>
              </a:lnSpc>
              <a:spcBef>
                <a:spcPts val="0"/>
              </a:spcBef>
              <a:spcAft>
                <a:spcPts val="0"/>
              </a:spcAft>
              <a:buNone/>
            </a:pPr>
            <a:r>
              <a:t/>
            </a:r>
            <a:endParaRPr sz="1350">
              <a:solidFill>
                <a:srgbClr val="37474F"/>
              </a:solidFill>
              <a:latin typeface="Georgia"/>
              <a:ea typeface="Georgia"/>
              <a:cs typeface="Georgia"/>
              <a:sym typeface="Georgia"/>
            </a:endParaRPr>
          </a:p>
        </p:txBody>
      </p:sp>
      <p:sp>
        <p:nvSpPr>
          <p:cNvPr id="622" name="Google Shape;622;p93"/>
          <p:cNvSpPr txBox="1"/>
          <p:nvPr/>
        </p:nvSpPr>
        <p:spPr>
          <a:xfrm>
            <a:off x="5669125" y="1043725"/>
            <a:ext cx="3408900" cy="389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hugeMap</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map</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0000FF"/>
                </a:solidFill>
                <a:highlight>
                  <a:srgbClr val="FFFFFF"/>
                </a:highlight>
                <a:latin typeface="Courier New"/>
                <a:ea typeface="Courier New"/>
                <a:cs typeface="Courier New"/>
                <a:sym typeface="Courier New"/>
              </a:rPr>
              <a:t>map</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s[</a:t>
            </a:r>
            <a:r>
              <a:rPr lang="en" sz="900">
                <a:solidFill>
                  <a:srgbClr val="A31515"/>
                </a:solidFill>
                <a:highlight>
                  <a:srgbClr val="FFFFFF"/>
                </a:highlight>
                <a:latin typeface="Courier New"/>
                <a:ea typeface="Courier New"/>
                <a:cs typeface="Courier New"/>
                <a:sym typeface="Courier New"/>
              </a:rPr>
              <a:t>"first"</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100000000</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s[</a:t>
            </a:r>
            <a:r>
              <a:rPr lang="en" sz="900">
                <a:solidFill>
                  <a:srgbClr val="A31515"/>
                </a:solidFill>
                <a:highlight>
                  <a:srgbClr val="FFFFFF"/>
                </a:highlight>
                <a:latin typeface="Courier New"/>
                <a:ea typeface="Courier New"/>
                <a:cs typeface="Courier New"/>
                <a:sym typeface="Courier New"/>
              </a:rPr>
              <a:t>"second"</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100000000</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&amp;s</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main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i</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i &lt; </a:t>
            </a:r>
            <a:r>
              <a:rPr lang="en" sz="900">
                <a:solidFill>
                  <a:srgbClr val="098658"/>
                </a:solidFill>
                <a:highlight>
                  <a:srgbClr val="FFFFFF"/>
                </a:highlight>
                <a:latin typeface="Courier New"/>
                <a:ea typeface="Courier New"/>
                <a:cs typeface="Courier New"/>
                <a:sym typeface="Courier New"/>
              </a:rPr>
              <a:t>10</a:t>
            </a:r>
            <a:r>
              <a:rPr lang="en" sz="900">
                <a:solidFill>
                  <a:schemeClr val="dk1"/>
                </a:solidFill>
                <a:highlight>
                  <a:srgbClr val="FFFFFF"/>
                </a:highlight>
                <a:latin typeface="Courier New"/>
                <a:ea typeface="Courier New"/>
                <a:cs typeface="Courier New"/>
                <a:sym typeface="Courier New"/>
              </a:rPr>
              <a:t>; i++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hugeMap</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s ==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log.</a:t>
            </a:r>
            <a:r>
              <a:rPr lang="en" sz="900">
                <a:solidFill>
                  <a:srgbClr val="795E26"/>
                </a:solidFill>
                <a:highlight>
                  <a:srgbClr val="FFFFFF"/>
                </a:highlight>
                <a:latin typeface="Courier New"/>
                <a:ea typeface="Courier New"/>
                <a:cs typeface="Courier New"/>
                <a:sym typeface="Courier New"/>
              </a:rPr>
              <a:t>Println</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"oh noes"</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pprof.</a:t>
            </a:r>
            <a:r>
              <a:rPr lang="en" sz="900">
                <a:solidFill>
                  <a:srgbClr val="795E26"/>
                </a:solidFill>
                <a:highlight>
                  <a:srgbClr val="FFFFFF"/>
                </a:highlight>
                <a:latin typeface="Courier New"/>
                <a:ea typeface="Courier New"/>
                <a:cs typeface="Courier New"/>
                <a:sym typeface="Courier New"/>
              </a:rPr>
              <a:t>WriteHeapProfile</a:t>
            </a:r>
            <a:r>
              <a:rPr lang="en" sz="900">
                <a:solidFill>
                  <a:schemeClr val="dk1"/>
                </a:solidFill>
                <a:highlight>
                  <a:srgbClr val="FFFFFF"/>
                </a:highlight>
                <a:latin typeface="Courier New"/>
                <a:ea typeface="Courier New"/>
                <a:cs typeface="Courier New"/>
                <a:sym typeface="Courier New"/>
              </a:rPr>
              <a:t>(os.Stdout)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solidFill>
                <a:srgbClr val="0000FF"/>
              </a:solidFill>
              <a:highlight>
                <a:srgbClr val="FFFFFF"/>
              </a:highlight>
              <a:latin typeface="Courier New"/>
              <a:ea typeface="Courier New"/>
              <a:cs typeface="Courier New"/>
              <a:sym typeface="Courier New"/>
            </a:endParaRPr>
          </a:p>
        </p:txBody>
      </p:sp>
      <p:sp>
        <p:nvSpPr>
          <p:cNvPr id="623" name="Google Shape;623;p93"/>
          <p:cNvSpPr txBox="1"/>
          <p:nvPr/>
        </p:nvSpPr>
        <p:spPr>
          <a:xfrm>
            <a:off x="311700" y="4113800"/>
            <a:ext cx="5484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highlight>
                  <a:srgbClr val="000000"/>
                </a:highlight>
              </a:rPr>
              <a:t>$ </a:t>
            </a:r>
            <a:r>
              <a:rPr lang="en">
                <a:solidFill>
                  <a:srgbClr val="FFFFFF"/>
                </a:solidFill>
                <a:highlight>
                  <a:srgbClr val="000000"/>
                </a:highlight>
              </a:rPr>
              <a:t>go build -o memoryprofiling &amp;&amp; time memoryprofiling &gt; cpu.profile</a:t>
            </a:r>
            <a:endParaRPr>
              <a:solidFill>
                <a:srgbClr val="FFFFFF"/>
              </a:solidFill>
              <a:highlight>
                <a:srgbClr val="000000"/>
              </a:highlight>
            </a:endParaRPr>
          </a:p>
          <a:p>
            <a:pPr indent="0" lvl="0" marL="0" rtl="0" algn="l">
              <a:spcBef>
                <a:spcPts val="0"/>
              </a:spcBef>
              <a:spcAft>
                <a:spcPts val="0"/>
              </a:spcAft>
              <a:buNone/>
            </a:pPr>
            <a:r>
              <a:rPr lang="en">
                <a:solidFill>
                  <a:srgbClr val="FFFFFF"/>
                </a:solidFill>
                <a:highlight>
                  <a:srgbClr val="000000"/>
                </a:highlight>
              </a:rPr>
              <a:t>$ go tool pprof cpu.profile</a:t>
            </a:r>
            <a:endParaRPr>
              <a:solidFill>
                <a:srgbClr val="FFFFFF"/>
              </a:solidFill>
              <a:highlight>
                <a:srgbClr val="000000"/>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Profiling using remote http server</a:t>
            </a:r>
            <a:endParaRPr/>
          </a:p>
        </p:txBody>
      </p:sp>
      <p:sp>
        <p:nvSpPr>
          <p:cNvPr id="629" name="Google Shape;629;p94"/>
          <p:cNvSpPr txBox="1"/>
          <p:nvPr>
            <p:ph idx="1" type="body"/>
          </p:nvPr>
        </p:nvSpPr>
        <p:spPr>
          <a:xfrm>
            <a:off x="311700" y="619075"/>
            <a:ext cx="4722900" cy="43593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solidFill>
                  <a:srgbClr val="37474F"/>
                </a:solidFill>
                <a:latin typeface="Georgia"/>
                <a:ea typeface="Georgia"/>
                <a:cs typeface="Georgia"/>
                <a:sym typeface="Georgia"/>
              </a:rPr>
              <a:t>In order for our app to </a:t>
            </a:r>
            <a:r>
              <a:rPr lang="en" sz="1600">
                <a:solidFill>
                  <a:srgbClr val="37474F"/>
                </a:solidFill>
                <a:latin typeface="Georgia"/>
                <a:ea typeface="Georgia"/>
                <a:cs typeface="Georgia"/>
                <a:sym typeface="Georgia"/>
              </a:rPr>
              <a:t>support</a:t>
            </a:r>
            <a:r>
              <a:rPr lang="en" sz="1600">
                <a:solidFill>
                  <a:srgbClr val="37474F"/>
                </a:solidFill>
                <a:latin typeface="Georgia"/>
                <a:ea typeface="Georgia"/>
                <a:cs typeface="Georgia"/>
                <a:sym typeface="Georgia"/>
              </a:rPr>
              <a:t>  remote profiling using an http server, we need to enable it by importing the </a:t>
            </a:r>
            <a:r>
              <a:rPr lang="en" sz="1600">
                <a:solidFill>
                  <a:srgbClr val="A31515"/>
                </a:solidFill>
                <a:highlight>
                  <a:srgbClr val="FFFFFF"/>
                </a:highlight>
                <a:latin typeface="Courier New"/>
                <a:ea typeface="Courier New"/>
                <a:cs typeface="Courier New"/>
                <a:sym typeface="Courier New"/>
              </a:rPr>
              <a:t>"net/http/pprof"</a:t>
            </a:r>
            <a:endParaRPr sz="1600">
              <a:solidFill>
                <a:srgbClr val="A31515"/>
              </a:solidFill>
              <a:highlight>
                <a:srgbClr val="FFFFFF"/>
              </a:highlight>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600">
              <a:solidFill>
                <a:srgbClr val="A31515"/>
              </a:solidFill>
              <a:highlight>
                <a:srgbClr val="FFFFFF"/>
              </a:highlight>
              <a:latin typeface="Courier New"/>
              <a:ea typeface="Courier New"/>
              <a:cs typeface="Courier New"/>
              <a:sym typeface="Courier New"/>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We also need to pull up a webserver ,the webserver is needed cause the pprof expose some endponts through it</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If there is already a webserver in our app , and provided that we use a different ServerMultiplexer than the default , we will need to add the endoints to it, as shown in the example </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Now you can access profiling information </a:t>
            </a:r>
            <a:endParaRPr sz="1600">
              <a:solidFill>
                <a:srgbClr val="37474F"/>
              </a:solidFill>
              <a:latin typeface="Georgia"/>
              <a:ea typeface="Georgia"/>
              <a:cs typeface="Georgia"/>
              <a:sym typeface="Georgia"/>
            </a:endParaRPr>
          </a:p>
          <a:p>
            <a:pPr indent="0" lvl="0" marL="457200" rtl="0" algn="l">
              <a:lnSpc>
                <a:spcPct val="100000"/>
              </a:lnSpc>
              <a:spcBef>
                <a:spcPts val="0"/>
              </a:spcBef>
              <a:spcAft>
                <a:spcPts val="0"/>
              </a:spcAft>
              <a:buNone/>
            </a:pPr>
            <a:r>
              <a:rPr lang="en" sz="1600" u="sng">
                <a:solidFill>
                  <a:schemeClr val="hlink"/>
                </a:solidFill>
                <a:hlinkClick r:id="rId3"/>
              </a:rPr>
              <a:t>http://localhost:5000/debug/pprof/</a:t>
            </a:r>
            <a:endParaRPr sz="1600">
              <a:solidFill>
                <a:srgbClr val="37474F"/>
              </a:solidFill>
              <a:latin typeface="Georgia"/>
              <a:ea typeface="Georgia"/>
              <a:cs typeface="Georgia"/>
              <a:sym typeface="Georgia"/>
            </a:endParaRPr>
          </a:p>
        </p:txBody>
      </p:sp>
      <p:sp>
        <p:nvSpPr>
          <p:cNvPr id="630" name="Google Shape;630;p94"/>
          <p:cNvSpPr txBox="1"/>
          <p:nvPr/>
        </p:nvSpPr>
        <p:spPr>
          <a:xfrm>
            <a:off x="5187150" y="662725"/>
            <a:ext cx="4043100" cy="421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package</a:t>
            </a:r>
            <a:r>
              <a:rPr lang="en" sz="900">
                <a:solidFill>
                  <a:schemeClr val="dk1"/>
                </a:solidFill>
                <a:highlight>
                  <a:srgbClr val="FFFFFF"/>
                </a:highlight>
                <a:latin typeface="Courier New"/>
                <a:ea typeface="Courier New"/>
                <a:cs typeface="Courier New"/>
                <a:sym typeface="Courier New"/>
              </a:rPr>
              <a:t> main</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import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"net/http"</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"net/http/pprof"</a:t>
            </a:r>
            <a:endParaRPr sz="9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myendpoint</a:t>
            </a:r>
            <a:r>
              <a:rPr lang="en" sz="900">
                <a:solidFill>
                  <a:schemeClr val="dk1"/>
                </a:solidFill>
                <a:highlight>
                  <a:srgbClr val="FFFFFF"/>
                </a:highlight>
                <a:latin typeface="Courier New"/>
                <a:ea typeface="Courier New"/>
                <a:cs typeface="Courier New"/>
                <a:sym typeface="Courier New"/>
              </a:rPr>
              <a:t>(w http.ResponseWriter, r *http.Request)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w.</a:t>
            </a:r>
            <a:r>
              <a:rPr lang="en" sz="900">
                <a:solidFill>
                  <a:srgbClr val="795E26"/>
                </a:solidFill>
                <a:highlight>
                  <a:srgbClr val="FFFFFF"/>
                </a:highlight>
                <a:latin typeface="Courier New"/>
                <a:ea typeface="Courier New"/>
                <a:cs typeface="Courier New"/>
                <a:sym typeface="Courier New"/>
              </a:rPr>
              <a:t>Write</a:t>
            </a:r>
            <a:r>
              <a:rPr lang="en" sz="900">
                <a:solidFill>
                  <a:schemeClr val="dk1"/>
                </a:solidFill>
                <a:highlight>
                  <a:srgbClr val="FFFFFF"/>
                </a:highlight>
                <a:latin typeface="Courier New"/>
                <a:ea typeface="Courier New"/>
                <a:cs typeface="Courier New"/>
                <a:sym typeface="Courier New"/>
              </a:rPr>
              <a:t>([]</a:t>
            </a:r>
            <a:r>
              <a:rPr lang="en" sz="900">
                <a:solidFill>
                  <a:srgbClr val="795E26"/>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"simple web server"</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main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a:t>
            </a:r>
            <a:r>
              <a:rPr lang="en" sz="900">
                <a:solidFill>
                  <a:schemeClr val="dk1"/>
                </a:solidFill>
                <a:highlight>
                  <a:srgbClr val="FFFFFF"/>
                </a:highlight>
                <a:latin typeface="Courier New"/>
                <a:ea typeface="Courier New"/>
                <a:cs typeface="Courier New"/>
                <a:sym typeface="Courier New"/>
              </a:rPr>
              <a:t> := http.</a:t>
            </a:r>
            <a:r>
              <a:rPr lang="en" sz="900">
                <a:solidFill>
                  <a:srgbClr val="795E26"/>
                </a:solidFill>
                <a:highlight>
                  <a:srgbClr val="FFFFFF"/>
                </a:highlight>
                <a:latin typeface="Courier New"/>
                <a:ea typeface="Courier New"/>
                <a:cs typeface="Courier New"/>
                <a:sym typeface="Courier New"/>
              </a:rPr>
              <a:t>NewServeMux</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myendpoint)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a:t>
            </a:r>
            <a:r>
              <a:rPr lang="en" sz="900">
                <a:solidFill>
                  <a:schemeClr val="dk1"/>
                </a:solidFill>
                <a:highlight>
                  <a:srgbClr val="FFFFFF"/>
                </a:highlight>
                <a:latin typeface="Courier New"/>
                <a:ea typeface="Courier New"/>
                <a:cs typeface="Courier New"/>
                <a:sym typeface="Courier New"/>
              </a:rPr>
              <a:t>, pprof.Index)</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"/debug/pprof/cmdline"</a:t>
            </a:r>
            <a:r>
              <a:rPr lang="en" sz="900">
                <a:solidFill>
                  <a:schemeClr val="dk1"/>
                </a:solidFill>
                <a:highlight>
                  <a:srgbClr val="FFFFFF"/>
                </a:highlight>
                <a:latin typeface="Courier New"/>
                <a:ea typeface="Courier New"/>
                <a:cs typeface="Courier New"/>
                <a:sym typeface="Courier New"/>
              </a:rPr>
              <a:t>, pprof.Cmdline)</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"/debug/pprof/profile"</a:t>
            </a:r>
            <a:r>
              <a:rPr lang="en" sz="900">
                <a:solidFill>
                  <a:schemeClr val="dk1"/>
                </a:solidFill>
                <a:highlight>
                  <a:srgbClr val="FFFFFF"/>
                </a:highlight>
                <a:latin typeface="Courier New"/>
                <a:ea typeface="Courier New"/>
                <a:cs typeface="Courier New"/>
                <a:sym typeface="Courier New"/>
              </a:rPr>
              <a:t>, pprof.Profile)</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"/debug/pprof/symbol"</a:t>
            </a:r>
            <a:r>
              <a:rPr lang="en" sz="900">
                <a:solidFill>
                  <a:schemeClr val="dk1"/>
                </a:solidFill>
                <a:highlight>
                  <a:srgbClr val="FFFFFF"/>
                </a:highlight>
                <a:latin typeface="Courier New"/>
                <a:ea typeface="Courier New"/>
                <a:cs typeface="Courier New"/>
                <a:sym typeface="Courier New"/>
              </a:rPr>
              <a:t>, pprof.Symbol)</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"/debug/pprof/trace"</a:t>
            </a:r>
            <a:r>
              <a:rPr lang="en" sz="900">
                <a:solidFill>
                  <a:schemeClr val="dk1"/>
                </a:solidFill>
                <a:highlight>
                  <a:srgbClr val="FFFFFF"/>
                </a:highlight>
                <a:latin typeface="Courier New"/>
                <a:ea typeface="Courier New"/>
                <a:cs typeface="Courier New"/>
                <a:sym typeface="Courier New"/>
              </a:rPr>
              <a:t>, pprof.Trace)</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http.</a:t>
            </a:r>
            <a:r>
              <a:rPr lang="en" sz="900">
                <a:solidFill>
                  <a:srgbClr val="795E26"/>
                </a:solidFill>
                <a:highlight>
                  <a:srgbClr val="FFFFFF"/>
                </a:highlight>
                <a:latin typeface="Courier New"/>
                <a:ea typeface="Courier New"/>
                <a:cs typeface="Courier New"/>
                <a:sym typeface="Courier New"/>
              </a:rPr>
              <a:t>ListenAndServe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":5000"</a:t>
            </a:r>
            <a:r>
              <a:rPr lang="en" sz="900">
                <a:solidFill>
                  <a:schemeClr val="dk1"/>
                </a:solidFill>
                <a:highlight>
                  <a:srgbClr val="FFFFFF"/>
                </a:highlight>
                <a:latin typeface="Courier New"/>
                <a:ea typeface="Courier New"/>
                <a:cs typeface="Courier New"/>
                <a:sym typeface="Courier New"/>
              </a:rPr>
              <a:t>, r)</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0000FF"/>
              </a:solidFill>
              <a:highlight>
                <a:srgbClr val="FFFFFF"/>
              </a:highlight>
              <a:latin typeface="Courier New"/>
              <a:ea typeface="Courier New"/>
              <a:cs typeface="Courier New"/>
              <a:sym typeface="Courier New"/>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5"/>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those profiling endpoints?</a:t>
            </a:r>
            <a:endParaRPr/>
          </a:p>
        </p:txBody>
      </p:sp>
      <p:sp>
        <p:nvSpPr>
          <p:cNvPr id="636" name="Google Shape;636;p95"/>
          <p:cNvSpPr txBox="1"/>
          <p:nvPr>
            <p:ph idx="1" type="body"/>
          </p:nvPr>
        </p:nvSpPr>
        <p:spPr>
          <a:xfrm>
            <a:off x="311700" y="619075"/>
            <a:ext cx="8520600" cy="43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00000"/>
                </a:solidFill>
                <a:latin typeface="Georgia"/>
                <a:ea typeface="Georgia"/>
                <a:cs typeface="Georgia"/>
                <a:sym typeface="Georgia"/>
              </a:rPr>
              <a:t>Actually all the below links are just links to .profiles that in order to process we will need to use a tool lilke pprof</a:t>
            </a:r>
            <a:endParaRPr sz="1350">
              <a:solidFill>
                <a:srgbClr val="000000"/>
              </a:solidFill>
              <a:latin typeface="Georgia"/>
              <a:ea typeface="Georgia"/>
              <a:cs typeface="Georgia"/>
              <a:sym typeface="Georgia"/>
            </a:endParaRPr>
          </a:p>
          <a:p>
            <a:pPr indent="0" lvl="0" marL="0" rtl="0" algn="l">
              <a:spcBef>
                <a:spcPts val="0"/>
              </a:spcBef>
              <a:spcAft>
                <a:spcPts val="0"/>
              </a:spcAft>
              <a:buNone/>
            </a:pPr>
            <a:r>
              <a:t/>
            </a:r>
            <a:endParaRPr sz="1350">
              <a:solidFill>
                <a:srgbClr val="C31900"/>
              </a:solidFill>
              <a:latin typeface="Georgia"/>
              <a:ea typeface="Georgia"/>
              <a:cs typeface="Georgia"/>
              <a:sym typeface="Georgia"/>
            </a:endParaRPr>
          </a:p>
          <a:p>
            <a:pPr indent="-314325" lvl="0" marL="457200" rtl="0" algn="l">
              <a:spcBef>
                <a:spcPts val="0"/>
              </a:spcBef>
              <a:spcAft>
                <a:spcPts val="0"/>
              </a:spcAft>
              <a:buSzPts val="1350"/>
              <a:buFont typeface="Georgia"/>
              <a:buChar char="●"/>
            </a:pPr>
            <a:r>
              <a:rPr lang="en" sz="1350">
                <a:solidFill>
                  <a:srgbClr val="C31900"/>
                </a:solidFill>
                <a:latin typeface="Georgia"/>
                <a:ea typeface="Georgia"/>
                <a:cs typeface="Georgia"/>
                <a:sym typeface="Georgia"/>
              </a:rPr>
              <a:t>block</a:t>
            </a:r>
            <a:r>
              <a:rPr lang="en" sz="1350">
                <a:solidFill>
                  <a:srgbClr val="37474F"/>
                </a:solidFill>
                <a:latin typeface="Georgia"/>
                <a:ea typeface="Georgia"/>
                <a:cs typeface="Georgia"/>
                <a:sym typeface="Georgia"/>
              </a:rPr>
              <a:t>: stack traces that led to blocking on synchronization primitives</a:t>
            </a:r>
            <a:endParaRPr sz="1350">
              <a:solidFill>
                <a:srgbClr val="37474F"/>
              </a:solidFill>
              <a:latin typeface="Georgia"/>
              <a:ea typeface="Georgia"/>
              <a:cs typeface="Georgia"/>
              <a:sym typeface="Georgia"/>
            </a:endParaRPr>
          </a:p>
          <a:p>
            <a:pPr indent="-314325" lvl="0" marL="457200" rtl="0" algn="l">
              <a:spcBef>
                <a:spcPts val="0"/>
              </a:spcBef>
              <a:spcAft>
                <a:spcPts val="0"/>
              </a:spcAft>
              <a:buSzPts val="1350"/>
              <a:buFont typeface="Georgia"/>
              <a:buChar char="●"/>
            </a:pPr>
            <a:r>
              <a:rPr lang="en" sz="1350">
                <a:solidFill>
                  <a:srgbClr val="C31900"/>
                </a:solidFill>
                <a:latin typeface="Georgia"/>
                <a:ea typeface="Georgia"/>
                <a:cs typeface="Georgia"/>
                <a:sym typeface="Georgia"/>
              </a:rPr>
              <a:t>goroutine</a:t>
            </a:r>
            <a:r>
              <a:rPr lang="en" sz="1350">
                <a:solidFill>
                  <a:srgbClr val="37474F"/>
                </a:solidFill>
                <a:latin typeface="Georgia"/>
                <a:ea typeface="Georgia"/>
                <a:cs typeface="Georgia"/>
                <a:sym typeface="Georgia"/>
              </a:rPr>
              <a:t>: stack traces of all current goroutines</a:t>
            </a:r>
            <a:endParaRPr sz="1350">
              <a:solidFill>
                <a:srgbClr val="37474F"/>
              </a:solidFill>
              <a:latin typeface="Georgia"/>
              <a:ea typeface="Georgia"/>
              <a:cs typeface="Georgia"/>
              <a:sym typeface="Georgia"/>
            </a:endParaRPr>
          </a:p>
          <a:p>
            <a:pPr indent="-314325" lvl="0" marL="457200" rtl="0" algn="l">
              <a:spcBef>
                <a:spcPts val="0"/>
              </a:spcBef>
              <a:spcAft>
                <a:spcPts val="0"/>
              </a:spcAft>
              <a:buSzPts val="1350"/>
              <a:buFont typeface="Georgia"/>
              <a:buChar char="●"/>
            </a:pPr>
            <a:r>
              <a:rPr lang="en" sz="1350">
                <a:solidFill>
                  <a:srgbClr val="C31900"/>
                </a:solidFill>
                <a:latin typeface="Georgia"/>
                <a:ea typeface="Georgia"/>
                <a:cs typeface="Georgia"/>
                <a:sym typeface="Georgia"/>
              </a:rPr>
              <a:t>heap</a:t>
            </a:r>
            <a:r>
              <a:rPr lang="en" sz="1350">
                <a:solidFill>
                  <a:srgbClr val="37474F"/>
                </a:solidFill>
                <a:latin typeface="Georgia"/>
                <a:ea typeface="Georgia"/>
                <a:cs typeface="Georgia"/>
                <a:sym typeface="Georgia"/>
              </a:rPr>
              <a:t>: a sampling of all heap allocations</a:t>
            </a:r>
            <a:endParaRPr sz="1350">
              <a:solidFill>
                <a:srgbClr val="37474F"/>
              </a:solidFill>
              <a:latin typeface="Georgia"/>
              <a:ea typeface="Georgia"/>
              <a:cs typeface="Georgia"/>
              <a:sym typeface="Georgia"/>
            </a:endParaRPr>
          </a:p>
          <a:p>
            <a:pPr indent="-314325" lvl="0" marL="457200" rtl="0" algn="l">
              <a:spcBef>
                <a:spcPts val="0"/>
              </a:spcBef>
              <a:spcAft>
                <a:spcPts val="0"/>
              </a:spcAft>
              <a:buSzPts val="1350"/>
              <a:buFont typeface="Georgia"/>
              <a:buChar char="●"/>
            </a:pPr>
            <a:r>
              <a:rPr lang="en" sz="1350">
                <a:solidFill>
                  <a:srgbClr val="C31900"/>
                </a:solidFill>
                <a:latin typeface="Georgia"/>
                <a:ea typeface="Georgia"/>
                <a:cs typeface="Georgia"/>
                <a:sym typeface="Georgia"/>
              </a:rPr>
              <a:t>mutex</a:t>
            </a:r>
            <a:r>
              <a:rPr lang="en" sz="1350">
                <a:solidFill>
                  <a:srgbClr val="37474F"/>
                </a:solidFill>
                <a:latin typeface="Georgia"/>
                <a:ea typeface="Georgia"/>
                <a:cs typeface="Georgia"/>
                <a:sym typeface="Georgia"/>
              </a:rPr>
              <a:t>: stack traces of holders of contended mutexes</a:t>
            </a:r>
            <a:endParaRPr sz="1350">
              <a:solidFill>
                <a:srgbClr val="37474F"/>
              </a:solidFill>
              <a:latin typeface="Georgia"/>
              <a:ea typeface="Georgia"/>
              <a:cs typeface="Georgia"/>
              <a:sym typeface="Georgia"/>
            </a:endParaRPr>
          </a:p>
          <a:p>
            <a:pPr indent="-314325" lvl="0" marL="457200" rtl="0" algn="l">
              <a:spcBef>
                <a:spcPts val="0"/>
              </a:spcBef>
              <a:spcAft>
                <a:spcPts val="0"/>
              </a:spcAft>
              <a:buSzPts val="1350"/>
              <a:buFont typeface="Georgia"/>
              <a:buChar char="●"/>
            </a:pPr>
            <a:r>
              <a:rPr lang="en" sz="1350">
                <a:solidFill>
                  <a:srgbClr val="C31900"/>
                </a:solidFill>
                <a:latin typeface="Georgia"/>
                <a:ea typeface="Georgia"/>
                <a:cs typeface="Georgia"/>
                <a:sym typeface="Georgia"/>
              </a:rPr>
              <a:t>threadcreate</a:t>
            </a:r>
            <a:r>
              <a:rPr lang="en" sz="1350">
                <a:solidFill>
                  <a:srgbClr val="37474F"/>
                </a:solidFill>
                <a:latin typeface="Georgia"/>
                <a:ea typeface="Georgia"/>
                <a:cs typeface="Georgia"/>
                <a:sym typeface="Georgia"/>
              </a:rPr>
              <a:t>: stack traces that led to the creation of new OS threads</a:t>
            </a:r>
            <a:endParaRPr sz="1350">
              <a:solidFill>
                <a:srgbClr val="37474F"/>
              </a:solidFill>
              <a:latin typeface="Georgia"/>
              <a:ea typeface="Georgia"/>
              <a:cs typeface="Georgia"/>
              <a:sym typeface="Georgia"/>
            </a:endParaRPr>
          </a:p>
          <a:p>
            <a:pPr indent="0" lvl="0" marL="0" rtl="0" algn="l">
              <a:spcBef>
                <a:spcPts val="0"/>
              </a:spcBef>
              <a:spcAft>
                <a:spcPts val="0"/>
              </a:spcAft>
              <a:buNone/>
            </a:pPr>
            <a:r>
              <a:t/>
            </a:r>
            <a:endParaRPr sz="1350">
              <a:solidFill>
                <a:srgbClr val="37474F"/>
              </a:solidFill>
              <a:latin typeface="Georgia"/>
              <a:ea typeface="Georgia"/>
              <a:cs typeface="Georgia"/>
              <a:sym typeface="Georgia"/>
            </a:endParaRPr>
          </a:p>
          <a:p>
            <a:pPr indent="0" lvl="0" marL="0" rtl="0" algn="l">
              <a:spcBef>
                <a:spcPts val="0"/>
              </a:spcBef>
              <a:spcAft>
                <a:spcPts val="0"/>
              </a:spcAft>
              <a:buNone/>
            </a:pPr>
            <a:r>
              <a:rPr lang="en" sz="1350">
                <a:solidFill>
                  <a:srgbClr val="37474F"/>
                </a:solidFill>
                <a:latin typeface="Georgia"/>
                <a:ea typeface="Georgia"/>
                <a:cs typeface="Georgia"/>
                <a:sym typeface="Georgia"/>
              </a:rPr>
              <a:t>Those are special links that are dynamically generated</a:t>
            </a:r>
            <a:endParaRPr sz="1350">
              <a:solidFill>
                <a:srgbClr val="37474F"/>
              </a:solidFill>
              <a:latin typeface="Georgia"/>
              <a:ea typeface="Georgia"/>
              <a:cs typeface="Georgia"/>
              <a:sym typeface="Georgia"/>
            </a:endParaRPr>
          </a:p>
          <a:p>
            <a:pPr indent="0" lvl="0" marL="0" rtl="0" algn="l">
              <a:spcBef>
                <a:spcPts val="0"/>
              </a:spcBef>
              <a:spcAft>
                <a:spcPts val="0"/>
              </a:spcAft>
              <a:buNone/>
            </a:pPr>
            <a:r>
              <a:t/>
            </a:r>
            <a:endParaRPr sz="1350">
              <a:solidFill>
                <a:srgbClr val="37474F"/>
              </a:solidFill>
              <a:latin typeface="Georgia"/>
              <a:ea typeface="Georgia"/>
              <a:cs typeface="Georgia"/>
              <a:sym typeface="Georgia"/>
            </a:endParaRPr>
          </a:p>
          <a:p>
            <a:pPr indent="-314325" lvl="0" marL="457200" rtl="0" algn="l">
              <a:spcBef>
                <a:spcPts val="0"/>
              </a:spcBef>
              <a:spcAft>
                <a:spcPts val="0"/>
              </a:spcAft>
              <a:buClr>
                <a:srgbClr val="37474F"/>
              </a:buClr>
              <a:buSzPts val="1350"/>
              <a:buFont typeface="Georgia"/>
              <a:buChar char="●"/>
            </a:pPr>
            <a:r>
              <a:rPr lang="en" sz="1350">
                <a:solidFill>
                  <a:srgbClr val="C31900"/>
                </a:solidFill>
                <a:latin typeface="Georgia"/>
                <a:ea typeface="Georgia"/>
                <a:cs typeface="Georgia"/>
                <a:sym typeface="Georgia"/>
              </a:rPr>
              <a:t>profile:</a:t>
            </a:r>
            <a:r>
              <a:rPr lang="en" sz="1350">
                <a:solidFill>
                  <a:srgbClr val="C31900"/>
                </a:solidFill>
                <a:latin typeface="Georgia"/>
                <a:ea typeface="Georgia"/>
                <a:cs typeface="Georgia"/>
                <a:sym typeface="Georgia"/>
              </a:rPr>
              <a:t> </a:t>
            </a:r>
            <a:r>
              <a:rPr lang="en" sz="1350">
                <a:solidFill>
                  <a:srgbClr val="000000"/>
                </a:solidFill>
                <a:latin typeface="Georgia"/>
                <a:ea typeface="Georgia"/>
                <a:cs typeface="Georgia"/>
                <a:sym typeface="Georgia"/>
              </a:rPr>
              <a:t>a 30 second cpu profile that is created dynamically and returned as a file</a:t>
            </a:r>
            <a:endParaRPr sz="1350">
              <a:solidFill>
                <a:srgbClr val="000000"/>
              </a:solidFill>
              <a:latin typeface="Georgia"/>
              <a:ea typeface="Georgia"/>
              <a:cs typeface="Georgia"/>
              <a:sym typeface="Georgia"/>
            </a:endParaRPr>
          </a:p>
          <a:p>
            <a:pPr indent="-314325" lvl="0" marL="457200" rtl="0" algn="l">
              <a:spcBef>
                <a:spcPts val="0"/>
              </a:spcBef>
              <a:spcAft>
                <a:spcPts val="0"/>
              </a:spcAft>
              <a:buClr>
                <a:srgbClr val="37474F"/>
              </a:buClr>
              <a:buSzPts val="1350"/>
              <a:buFont typeface="Georgia"/>
              <a:buChar char="●"/>
            </a:pPr>
            <a:r>
              <a:rPr lang="en" sz="1350">
                <a:solidFill>
                  <a:srgbClr val="C31900"/>
                </a:solidFill>
                <a:latin typeface="Georgia"/>
                <a:ea typeface="Georgia"/>
                <a:cs typeface="Georgia"/>
                <a:sym typeface="Georgia"/>
              </a:rPr>
              <a:t>Trace: </a:t>
            </a:r>
            <a:r>
              <a:rPr lang="en" sz="1350">
                <a:solidFill>
                  <a:srgbClr val="000000"/>
                </a:solidFill>
                <a:latin typeface="Georgia"/>
                <a:ea typeface="Georgia"/>
                <a:cs typeface="Georgia"/>
                <a:sym typeface="Georgia"/>
              </a:rPr>
              <a:t>a 5 second trace </a:t>
            </a:r>
            <a:r>
              <a:rPr lang="en" sz="1350">
                <a:solidFill>
                  <a:schemeClr val="dk1"/>
                </a:solidFill>
                <a:latin typeface="Georgia"/>
                <a:ea typeface="Georgia"/>
                <a:cs typeface="Georgia"/>
                <a:sym typeface="Georgia"/>
              </a:rPr>
              <a:t>hat is created dynamically and returned as a file</a:t>
            </a:r>
            <a:endParaRPr sz="1350">
              <a:solidFill>
                <a:srgbClr val="000000"/>
              </a:solidFill>
              <a:latin typeface="Georgia"/>
              <a:ea typeface="Georgia"/>
              <a:cs typeface="Georgia"/>
              <a:sym typeface="Georgia"/>
            </a:endParaRPr>
          </a:p>
          <a:p>
            <a:pPr indent="0" lvl="0" marL="0" rtl="0" algn="l">
              <a:lnSpc>
                <a:spcPct val="100000"/>
              </a:lnSpc>
              <a:spcBef>
                <a:spcPts val="0"/>
              </a:spcBef>
              <a:spcAft>
                <a:spcPts val="0"/>
              </a:spcAft>
              <a:buNone/>
            </a:pPr>
            <a:r>
              <a:t/>
            </a:r>
            <a:endParaRPr sz="1350">
              <a:solidFill>
                <a:srgbClr val="37474F"/>
              </a:solidFill>
              <a:latin typeface="Georgia"/>
              <a:ea typeface="Georgia"/>
              <a:cs typeface="Georgia"/>
              <a:sym typeface="Georgia"/>
            </a:endParaRPr>
          </a:p>
          <a:p>
            <a:pPr indent="0" lvl="0" marL="0" rtl="0" algn="l">
              <a:lnSpc>
                <a:spcPct val="100000"/>
              </a:lnSpc>
              <a:spcBef>
                <a:spcPts val="0"/>
              </a:spcBef>
              <a:spcAft>
                <a:spcPts val="0"/>
              </a:spcAft>
              <a:buNone/>
            </a:pPr>
            <a:r>
              <a:rPr lang="en" sz="1350">
                <a:solidFill>
                  <a:srgbClr val="37474F"/>
                </a:solidFill>
                <a:latin typeface="Georgia"/>
                <a:ea typeface="Georgia"/>
                <a:cs typeface="Georgia"/>
                <a:sym typeface="Georgia"/>
              </a:rPr>
              <a:t>So in order to use those we will need to execute from a different shell:</a:t>
            </a:r>
            <a:endParaRPr sz="1350">
              <a:solidFill>
                <a:srgbClr val="37474F"/>
              </a:solidFill>
              <a:latin typeface="Georgia"/>
              <a:ea typeface="Georgia"/>
              <a:cs typeface="Georgia"/>
              <a:sym typeface="Georgia"/>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highlight>
                  <a:srgbClr val="000000"/>
                </a:highlight>
              </a:rPr>
              <a:t>go tool pprof http://localhost:6060/debug/pprof/&lt;.profile&gt;</a:t>
            </a:r>
            <a:endParaRPr sz="1200">
              <a:solidFill>
                <a:srgbClr val="FFFFFF"/>
              </a:solidFill>
              <a:highlight>
                <a:srgbClr val="000000"/>
              </a:highlight>
            </a:endParaRPr>
          </a:p>
          <a:p>
            <a:pPr indent="0" lvl="0" marL="0" rtl="0" algn="l">
              <a:lnSpc>
                <a:spcPct val="100000"/>
              </a:lnSpc>
              <a:spcBef>
                <a:spcPts val="0"/>
              </a:spcBef>
              <a:spcAft>
                <a:spcPts val="0"/>
              </a:spcAft>
              <a:buNone/>
            </a:pPr>
            <a:r>
              <a:rPr lang="en" sz="1350">
                <a:solidFill>
                  <a:srgbClr val="37474F"/>
                </a:solidFill>
                <a:latin typeface="Georgia"/>
                <a:ea typeface="Georgia"/>
                <a:cs typeface="Georgia"/>
                <a:sym typeface="Georgia"/>
              </a:rPr>
              <a:t>Where &lt;.profile&gt; is the name of the subject we wish to get profiling information on for example:</a:t>
            </a:r>
            <a:endParaRPr sz="1350">
              <a:solidFill>
                <a:srgbClr val="37474F"/>
              </a:solidFill>
              <a:latin typeface="Georgia"/>
              <a:ea typeface="Georgia"/>
              <a:cs typeface="Georgia"/>
              <a:sym typeface="Georgia"/>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highlight>
                  <a:schemeClr val="dk1"/>
                </a:highlight>
              </a:rPr>
              <a:t>go tool pprof http://localhost:6060/debug/pprof/goroutine</a:t>
            </a:r>
            <a:endParaRPr sz="1350">
              <a:solidFill>
                <a:srgbClr val="37474F"/>
              </a:solidFill>
              <a:latin typeface="Georgia"/>
              <a:ea typeface="Georgia"/>
              <a:cs typeface="Georgia"/>
              <a:sym typeface="Georgi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6"/>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profiling data</a:t>
            </a:r>
            <a:endParaRPr/>
          </a:p>
        </p:txBody>
      </p:sp>
      <p:sp>
        <p:nvSpPr>
          <p:cNvPr id="642" name="Google Shape;642;p96"/>
          <p:cNvSpPr txBox="1"/>
          <p:nvPr>
            <p:ph idx="1" type="body"/>
          </p:nvPr>
        </p:nvSpPr>
        <p:spPr>
          <a:xfrm>
            <a:off x="311700" y="619075"/>
            <a:ext cx="5484300" cy="44808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We can generate an image for the data that was analysed in the format od svg,pdf,png and gif</a:t>
            </a:r>
            <a:endParaRPr sz="1600">
              <a:solidFill>
                <a:srgbClr val="37474F"/>
              </a:solidFill>
              <a:latin typeface="Georgia"/>
              <a:ea typeface="Georgia"/>
              <a:cs typeface="Georgia"/>
              <a:sym typeface="Georgia"/>
            </a:endParaRPr>
          </a:p>
          <a:p>
            <a:pPr indent="0" lvl="0" marL="457200" rtl="0" algn="l">
              <a:lnSpc>
                <a:spcPct val="15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50000"/>
              </a:lnSpc>
              <a:spcBef>
                <a:spcPts val="0"/>
              </a:spcBef>
              <a:spcAft>
                <a:spcPts val="0"/>
              </a:spcAft>
              <a:buSzPts val="1600"/>
              <a:buChar char="●"/>
            </a:pPr>
            <a:r>
              <a:rPr lang="en" sz="1600">
                <a:solidFill>
                  <a:srgbClr val="37474F"/>
                </a:solidFill>
                <a:latin typeface="Georgia"/>
                <a:ea typeface="Georgia"/>
                <a:cs typeface="Georgia"/>
                <a:sym typeface="Georgia"/>
              </a:rPr>
              <a:t>Make sure that you have graphviz installed on your system(on mac you cab use “brew install ) </a:t>
            </a:r>
            <a:r>
              <a:rPr lang="en" sz="1600" u="sng">
                <a:solidFill>
                  <a:schemeClr val="hlink"/>
                </a:solidFill>
                <a:hlinkClick r:id="rId3"/>
              </a:rPr>
              <a:t>https://enterprise-architecture.org/downloads?id=208</a:t>
            </a:r>
            <a:endParaRPr sz="1600">
              <a:solidFill>
                <a:srgbClr val="37474F"/>
              </a:solidFill>
              <a:latin typeface="Georgia"/>
              <a:ea typeface="Georgia"/>
              <a:cs typeface="Georgia"/>
              <a:sym typeface="Georgia"/>
            </a:endParaRPr>
          </a:p>
          <a:p>
            <a:pPr indent="0" lvl="0" marL="457200" rtl="0" algn="l">
              <a:lnSpc>
                <a:spcPct val="150000"/>
              </a:lnSpc>
              <a:spcBef>
                <a:spcPts val="0"/>
              </a:spcBef>
              <a:spcAft>
                <a:spcPts val="0"/>
              </a:spcAft>
              <a:buNone/>
            </a:pPr>
            <a:r>
              <a:t/>
            </a:r>
            <a:endParaRPr sz="1600">
              <a:solidFill>
                <a:srgbClr val="37474F"/>
              </a:solidFill>
              <a:latin typeface="Georgia"/>
              <a:ea typeface="Georgia"/>
              <a:cs typeface="Georgia"/>
              <a:sym typeface="Georgia"/>
            </a:endParaRPr>
          </a:p>
          <a:p>
            <a:pPr indent="-330200" lvl="0" marL="457200" rtl="0" algn="l">
              <a:lnSpc>
                <a:spcPct val="15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Then for example  execute :</a:t>
            </a:r>
            <a:endParaRPr sz="1600">
              <a:solidFill>
                <a:srgbClr val="37474F"/>
              </a:solidFill>
              <a:latin typeface="Georgia"/>
              <a:ea typeface="Georgia"/>
              <a:cs typeface="Georgia"/>
              <a:sym typeface="Georgia"/>
            </a:endParaRPr>
          </a:p>
          <a:p>
            <a:pPr indent="0" lvl="0" marL="457200" rtl="0" algn="l">
              <a:lnSpc>
                <a:spcPct val="150000"/>
              </a:lnSpc>
              <a:spcBef>
                <a:spcPts val="0"/>
              </a:spcBef>
              <a:spcAft>
                <a:spcPts val="0"/>
              </a:spcAft>
              <a:buNone/>
            </a:pPr>
            <a:r>
              <a:rPr lang="en" sz="1200">
                <a:solidFill>
                  <a:srgbClr val="37474F"/>
                </a:solidFill>
                <a:latin typeface="Georgia"/>
                <a:ea typeface="Georgia"/>
                <a:cs typeface="Georgia"/>
                <a:sym typeface="Georgia"/>
              </a:rPr>
              <a:t> go tool pprof -alloc_space -pdf  http://localhost:5000/debug/pprof/heap</a:t>
            </a:r>
            <a:endParaRPr sz="1200">
              <a:solidFill>
                <a:srgbClr val="37474F"/>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7474F"/>
              </a:solidFill>
              <a:latin typeface="Georgia"/>
              <a:ea typeface="Georgia"/>
              <a:cs typeface="Georgia"/>
              <a:sym typeface="Georgia"/>
            </a:endParaRPr>
          </a:p>
          <a:p>
            <a:pPr indent="-330200" lvl="0" marL="457200" rtl="0" algn="l">
              <a:lnSpc>
                <a:spcPct val="15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We can also use pprof webui tool by running</a:t>
            </a:r>
            <a:endParaRPr sz="1600">
              <a:solidFill>
                <a:srgbClr val="37474F"/>
              </a:solidFill>
              <a:latin typeface="Georgia"/>
              <a:ea typeface="Georgia"/>
              <a:cs typeface="Georgia"/>
              <a:sym typeface="Georgia"/>
            </a:endParaRPr>
          </a:p>
          <a:p>
            <a:pPr indent="0" lvl="0" marL="457200" rtl="0" algn="l">
              <a:lnSpc>
                <a:spcPct val="150000"/>
              </a:lnSpc>
              <a:spcBef>
                <a:spcPts val="0"/>
              </a:spcBef>
              <a:spcAft>
                <a:spcPts val="0"/>
              </a:spcAft>
              <a:buNone/>
            </a:pPr>
            <a:r>
              <a:rPr lang="en" sz="1200">
                <a:solidFill>
                  <a:srgbClr val="FFFFFF"/>
                </a:solidFill>
                <a:highlight>
                  <a:srgbClr val="000000"/>
                </a:highlight>
                <a:latin typeface="Georgia"/>
                <a:ea typeface="Georgia"/>
                <a:cs typeface="Georgia"/>
                <a:sym typeface="Georgia"/>
              </a:rPr>
              <a:t>$ go tool pprof -http localhost:8080 ../cpuprofiling/cpu.profile</a:t>
            </a:r>
            <a:endParaRPr sz="1200">
              <a:solidFill>
                <a:srgbClr val="FFFFFF"/>
              </a:solidFill>
              <a:highlight>
                <a:srgbClr val="000000"/>
              </a:highlight>
              <a:latin typeface="Georgia"/>
              <a:ea typeface="Georgia"/>
              <a:cs typeface="Georgia"/>
              <a:sym typeface="Georgia"/>
            </a:endParaRPr>
          </a:p>
          <a:p>
            <a:pPr indent="0" lvl="0" marL="0" rtl="0" algn="l">
              <a:lnSpc>
                <a:spcPct val="150000"/>
              </a:lnSpc>
              <a:spcBef>
                <a:spcPts val="0"/>
              </a:spcBef>
              <a:spcAft>
                <a:spcPts val="0"/>
              </a:spcAft>
              <a:buNone/>
            </a:pPr>
            <a:r>
              <a:t/>
            </a:r>
            <a:endParaRPr sz="1350">
              <a:solidFill>
                <a:srgbClr val="37474F"/>
              </a:solidFill>
              <a:latin typeface="Georgia"/>
              <a:ea typeface="Georgia"/>
              <a:cs typeface="Georgia"/>
              <a:sym typeface="Georgia"/>
            </a:endParaRPr>
          </a:p>
        </p:txBody>
      </p:sp>
      <p:pic>
        <p:nvPicPr>
          <p:cNvPr id="643" name="Google Shape;643;p96"/>
          <p:cNvPicPr preferRelativeResize="0"/>
          <p:nvPr/>
        </p:nvPicPr>
        <p:blipFill>
          <a:blip r:embed="rId4">
            <a:alphaModFix/>
          </a:blip>
          <a:stretch>
            <a:fillRect/>
          </a:stretch>
        </p:blipFill>
        <p:spPr>
          <a:xfrm>
            <a:off x="5133000" y="1648100"/>
            <a:ext cx="4010999" cy="338001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7"/>
          <p:cNvSpPr txBox="1"/>
          <p:nvPr>
            <p:ph type="title"/>
          </p:nvPr>
        </p:nvSpPr>
        <p:spPr>
          <a:xfrm>
            <a:off x="2273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Tracing</a:t>
            </a:r>
            <a:endParaRPr/>
          </a:p>
          <a:p>
            <a:pPr indent="0" lvl="0" marL="0" rtl="0" algn="l">
              <a:spcBef>
                <a:spcPts val="0"/>
              </a:spcBef>
              <a:spcAft>
                <a:spcPts val="0"/>
              </a:spcAft>
              <a:buNone/>
            </a:pPr>
            <a:r>
              <a:t/>
            </a:r>
            <a:endParaRPr/>
          </a:p>
        </p:txBody>
      </p:sp>
      <p:sp>
        <p:nvSpPr>
          <p:cNvPr id="649" name="Google Shape;649;p97"/>
          <p:cNvSpPr txBox="1"/>
          <p:nvPr>
            <p:ph idx="1" type="body"/>
          </p:nvPr>
        </p:nvSpPr>
        <p:spPr>
          <a:xfrm>
            <a:off x="145200" y="527725"/>
            <a:ext cx="8853600" cy="39483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Char char="●"/>
            </a:pPr>
            <a:r>
              <a:rPr lang="en" sz="1400">
                <a:solidFill>
                  <a:srgbClr val="000000"/>
                </a:solidFill>
                <a:highlight>
                  <a:srgbClr val="F7F7F7"/>
                </a:highlight>
              </a:rPr>
              <a:t>go tool trace </a:t>
            </a:r>
            <a:r>
              <a:rPr lang="en" sz="1400">
                <a:solidFill>
                  <a:srgbClr val="000000"/>
                </a:solidFill>
                <a:highlight>
                  <a:srgbClr val="FFFFFF"/>
                </a:highlight>
              </a:rPr>
              <a:t>visualizes all the runtime events over a run of your Go program,</a:t>
            </a:r>
            <a:endParaRPr sz="1400">
              <a:solidFill>
                <a:srgbClr val="000000"/>
              </a:solidFill>
              <a:highlight>
                <a:srgbClr val="FFFFFF"/>
              </a:highlight>
            </a:endParaRPr>
          </a:p>
          <a:p>
            <a:pPr indent="0" lvl="0" marL="457200" rtl="0" algn="l">
              <a:lnSpc>
                <a:spcPct val="100000"/>
              </a:lnSpc>
              <a:spcBef>
                <a:spcPts val="0"/>
              </a:spcBef>
              <a:spcAft>
                <a:spcPts val="0"/>
              </a:spcAft>
              <a:buNone/>
            </a:pPr>
            <a:r>
              <a:t/>
            </a:r>
            <a:endParaRPr sz="1400">
              <a:solidFill>
                <a:srgbClr val="000000"/>
              </a:solidFill>
              <a:highlight>
                <a:srgbClr val="FFFFFF"/>
              </a:highlight>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highlight>
                  <a:srgbClr val="F7F7F7"/>
                </a:highlight>
              </a:rPr>
              <a:t>go tool trace</a:t>
            </a:r>
            <a:r>
              <a:rPr lang="en" sz="1400">
                <a:solidFill>
                  <a:srgbClr val="000000"/>
                </a:solidFill>
                <a:highlight>
                  <a:srgbClr val="FFFFFF"/>
                </a:highlight>
              </a:rPr>
              <a:t> is better suited at finding out what your program is doing </a:t>
            </a:r>
            <a:r>
              <a:rPr i="1" lang="en" sz="1400">
                <a:solidFill>
                  <a:srgbClr val="000000"/>
                </a:solidFill>
                <a:highlight>
                  <a:srgbClr val="FFFFFF"/>
                </a:highlight>
              </a:rPr>
              <a:t>over time</a:t>
            </a:r>
            <a:r>
              <a:rPr lang="en" sz="1400">
                <a:solidFill>
                  <a:srgbClr val="000000"/>
                </a:solidFill>
                <a:highlight>
                  <a:srgbClr val="FFFFFF"/>
                </a:highlight>
              </a:rPr>
              <a:t>, not in aggregate</a:t>
            </a:r>
            <a:endParaRPr sz="1400">
              <a:solidFill>
                <a:srgbClr val="000000"/>
              </a:solidFill>
              <a:highlight>
                <a:srgbClr val="FFFFFF"/>
              </a:highlight>
            </a:endParaRPr>
          </a:p>
          <a:p>
            <a:pPr indent="0" lvl="0" marL="0" rtl="0" algn="l">
              <a:lnSpc>
                <a:spcPct val="100000"/>
              </a:lnSpc>
              <a:spcBef>
                <a:spcPts val="0"/>
              </a:spcBef>
              <a:spcAft>
                <a:spcPts val="0"/>
              </a:spcAft>
              <a:buNone/>
            </a:pPr>
            <a:r>
              <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highlight>
                  <a:srgbClr val="FFFFFF"/>
                </a:highlight>
              </a:rPr>
              <a:t>Creation, start and end of goroutines</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highlight>
                  <a:srgbClr val="FFFFFF"/>
                </a:highlight>
              </a:rPr>
              <a:t>Events that block/unblock goroutines (syscalls, channels, locks)</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highlight>
                  <a:srgbClr val="FFFFFF"/>
                </a:highlight>
              </a:rPr>
              <a:t>Network I/O related events</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highlight>
                  <a:srgbClr val="FFFFFF"/>
                </a:highlight>
              </a:rPr>
              <a:t>Syscalls</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Font typeface="Arial"/>
              <a:buAutoNum type="arabicPeriod"/>
            </a:pPr>
            <a:r>
              <a:rPr lang="en" sz="1400">
                <a:solidFill>
                  <a:srgbClr val="000000"/>
                </a:solidFill>
                <a:highlight>
                  <a:srgbClr val="FFFFFF"/>
                </a:highlight>
              </a:rPr>
              <a:t>Garbage collection</a:t>
            </a:r>
            <a:endParaRPr sz="1400">
              <a:solidFill>
                <a:srgbClr val="000000"/>
              </a:solidFill>
              <a:highlight>
                <a:srgbClr val="FFFFFF"/>
              </a:highlight>
            </a:endParaRPr>
          </a:p>
          <a:p>
            <a:pPr indent="0" lvl="0" marL="0" rtl="0" algn="l">
              <a:lnSpc>
                <a:spcPct val="100000"/>
              </a:lnSpc>
              <a:spcBef>
                <a:spcPts val="1800"/>
              </a:spcBef>
              <a:spcAft>
                <a:spcPts val="0"/>
              </a:spcAft>
              <a:buNone/>
            </a:pPr>
            <a:r>
              <a:rPr lang="en" sz="1400">
                <a:solidFill>
                  <a:srgbClr val="555555"/>
                </a:solidFill>
                <a:highlight>
                  <a:srgbClr val="FFFFFF"/>
                </a:highlight>
              </a:rPr>
              <a:t>In order to support tracing for your webserver, you will need to add following endpoint:</a:t>
            </a:r>
            <a:endParaRPr sz="1400">
              <a:solidFill>
                <a:srgbClr val="555555"/>
              </a:solidFill>
              <a:highlight>
                <a:srgbClr val="FFFFFF"/>
              </a:highlight>
            </a:endParaRPr>
          </a:p>
          <a:p>
            <a:pPr indent="0" lvl="0" marL="0" rtl="0" algn="l">
              <a:lnSpc>
                <a:spcPct val="100000"/>
              </a:lnSpc>
              <a:spcBef>
                <a:spcPts val="0"/>
              </a:spcBef>
              <a:spcAft>
                <a:spcPts val="0"/>
              </a:spcAft>
              <a:buNone/>
            </a:pPr>
            <a:r>
              <a:rPr lang="en" sz="1400">
                <a:solidFill>
                  <a:srgbClr val="24292E"/>
                </a:solidFill>
                <a:highlight>
                  <a:srgbClr val="FFFFFF"/>
                </a:highlight>
              </a:rPr>
              <a:t>r.</a:t>
            </a:r>
            <a:r>
              <a:rPr lang="en" sz="1400">
                <a:solidFill>
                  <a:srgbClr val="6F42C1"/>
                </a:solidFill>
                <a:highlight>
                  <a:srgbClr val="FFFFFF"/>
                </a:highlight>
              </a:rPr>
              <a:t>HandleFunc</a:t>
            </a:r>
            <a:r>
              <a:rPr lang="en" sz="1400">
                <a:solidFill>
                  <a:srgbClr val="24292E"/>
                </a:solidFill>
                <a:highlight>
                  <a:srgbClr val="FFFFFF"/>
                </a:highlight>
              </a:rPr>
              <a:t>(</a:t>
            </a:r>
            <a:r>
              <a:rPr lang="en" sz="1400">
                <a:solidFill>
                  <a:srgbClr val="032F62"/>
                </a:solidFill>
                <a:highlight>
                  <a:srgbClr val="FFFFFF"/>
                </a:highlight>
              </a:rPr>
              <a:t>"/debug/pprof/trace"</a:t>
            </a:r>
            <a:r>
              <a:rPr lang="en" sz="1400">
                <a:solidFill>
                  <a:srgbClr val="24292E"/>
                </a:solidFill>
                <a:highlight>
                  <a:srgbClr val="FFFFFF"/>
                </a:highlight>
              </a:rPr>
              <a:t>, pprof.</a:t>
            </a:r>
            <a:r>
              <a:rPr lang="en" sz="1400">
                <a:solidFill>
                  <a:srgbClr val="005CC5"/>
                </a:solidFill>
                <a:highlight>
                  <a:srgbClr val="FFFFFF"/>
                </a:highlight>
              </a:rPr>
              <a:t>Trace</a:t>
            </a:r>
            <a:r>
              <a:rPr lang="en" sz="1400">
                <a:solidFill>
                  <a:srgbClr val="24292E"/>
                </a:solidFill>
                <a:highlight>
                  <a:srgbClr val="FFFFFF"/>
                </a:highlight>
              </a:rPr>
              <a:t>)</a:t>
            </a:r>
            <a:endParaRPr sz="1400">
              <a:solidFill>
                <a:srgbClr val="24292E"/>
              </a:solidFill>
              <a:highlight>
                <a:srgbClr val="FFFFFF"/>
              </a:highlight>
            </a:endParaRPr>
          </a:p>
          <a:p>
            <a:pPr indent="0" lvl="0" marL="0" rtl="0" algn="l">
              <a:lnSpc>
                <a:spcPct val="100000"/>
              </a:lnSpc>
              <a:spcBef>
                <a:spcPts val="0"/>
              </a:spcBef>
              <a:spcAft>
                <a:spcPts val="0"/>
              </a:spcAft>
              <a:buNone/>
            </a:pPr>
            <a:r>
              <a:t/>
            </a:r>
            <a:endParaRPr sz="1400">
              <a:solidFill>
                <a:srgbClr val="24292E"/>
              </a:solidFill>
              <a:highlight>
                <a:srgbClr val="FFFFFF"/>
              </a:highlight>
            </a:endParaRPr>
          </a:p>
          <a:p>
            <a:pPr indent="0" lvl="0" marL="0" rtl="0" algn="l">
              <a:lnSpc>
                <a:spcPct val="100000"/>
              </a:lnSpc>
              <a:spcBef>
                <a:spcPts val="0"/>
              </a:spcBef>
              <a:spcAft>
                <a:spcPts val="0"/>
              </a:spcAft>
              <a:buNone/>
            </a:pPr>
            <a:r>
              <a:rPr lang="en" sz="1400">
                <a:solidFill>
                  <a:srgbClr val="37474F"/>
                </a:solidFill>
              </a:rPr>
              <a:t>For utilising tracing in a non http app all we need to do is import </a:t>
            </a:r>
            <a:r>
              <a:rPr lang="en" sz="1400">
                <a:solidFill>
                  <a:srgbClr val="C31900"/>
                </a:solidFill>
              </a:rPr>
              <a:t>"runtime/trace"</a:t>
            </a:r>
            <a:r>
              <a:rPr lang="en" sz="1400">
                <a:solidFill>
                  <a:srgbClr val="37474F"/>
                </a:solidFill>
              </a:rPr>
              <a:t> and then add calls to the </a:t>
            </a:r>
            <a:endParaRPr sz="1400">
              <a:solidFill>
                <a:srgbClr val="37474F"/>
              </a:solidFill>
            </a:endParaRPr>
          </a:p>
          <a:p>
            <a:pPr indent="0" lvl="0" marL="0" rtl="0" algn="l">
              <a:lnSpc>
                <a:spcPct val="100000"/>
              </a:lnSpc>
              <a:spcBef>
                <a:spcPts val="0"/>
              </a:spcBef>
              <a:spcAft>
                <a:spcPts val="0"/>
              </a:spcAft>
              <a:buNone/>
            </a:pPr>
            <a:r>
              <a:rPr lang="en" sz="1400">
                <a:solidFill>
                  <a:srgbClr val="C31900"/>
                </a:solidFill>
              </a:rPr>
              <a:t>trace.Start</a:t>
            </a:r>
            <a:r>
              <a:rPr lang="en" sz="1400">
                <a:solidFill>
                  <a:srgbClr val="37474F"/>
                </a:solidFill>
              </a:rPr>
              <a:t> and </a:t>
            </a:r>
            <a:r>
              <a:rPr lang="en" sz="1400">
                <a:solidFill>
                  <a:srgbClr val="C31900"/>
                </a:solidFill>
              </a:rPr>
              <a:t>trace.Stop</a:t>
            </a:r>
            <a:endParaRPr sz="1400">
              <a:solidFill>
                <a:srgbClr val="C31900"/>
              </a:solidFill>
            </a:endParaRPr>
          </a:p>
          <a:p>
            <a:pPr indent="0" lvl="0" marL="0" rtl="0" algn="l">
              <a:lnSpc>
                <a:spcPct val="100000"/>
              </a:lnSpc>
              <a:spcBef>
                <a:spcPts val="0"/>
              </a:spcBef>
              <a:spcAft>
                <a:spcPts val="0"/>
              </a:spcAft>
              <a:buNone/>
            </a:pPr>
            <a:r>
              <a:t/>
            </a:r>
            <a:endParaRPr sz="1400">
              <a:solidFill>
                <a:srgbClr val="C31900"/>
              </a:solidFill>
            </a:endParaRPr>
          </a:p>
          <a:p>
            <a:pPr indent="0" lvl="0" marL="0" rtl="0" algn="l">
              <a:lnSpc>
                <a:spcPct val="100000"/>
              </a:lnSpc>
              <a:spcBef>
                <a:spcPts val="0"/>
              </a:spcBef>
              <a:spcAft>
                <a:spcPts val="0"/>
              </a:spcAft>
              <a:buNone/>
            </a:pPr>
            <a:r>
              <a:rPr lang="en" sz="1400">
                <a:solidFill>
                  <a:srgbClr val="000000"/>
                </a:solidFill>
              </a:rPr>
              <a:t>Then we need to compile our app generate the trace data, and open it with the trace tool like so:</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 sz="1400">
                <a:solidFill>
                  <a:srgbClr val="FFFFFF"/>
                </a:solidFill>
                <a:highlight>
                  <a:srgbClr val="000000"/>
                </a:highlight>
              </a:rPr>
              <a:t>$ </a:t>
            </a:r>
            <a:r>
              <a:rPr b="1" lang="en" sz="1400">
                <a:solidFill>
                  <a:srgbClr val="FFFFFF"/>
                </a:solidFill>
                <a:highlight>
                  <a:srgbClr val="000000"/>
                </a:highlight>
              </a:rPr>
              <a:t>go</a:t>
            </a:r>
            <a:r>
              <a:rPr lang="en" sz="1400">
                <a:solidFill>
                  <a:srgbClr val="FFFFFF"/>
                </a:solidFill>
                <a:highlight>
                  <a:srgbClr val="000000"/>
                </a:highlight>
              </a:rPr>
              <a:t> run .</a:t>
            </a:r>
            <a:endParaRPr sz="1400">
              <a:solidFill>
                <a:srgbClr val="FFFFFF"/>
              </a:solidFill>
              <a:highlight>
                <a:srgbClr val="000000"/>
              </a:highlight>
            </a:endParaRPr>
          </a:p>
          <a:p>
            <a:pPr indent="0" lvl="0" marL="0" rtl="0" algn="l">
              <a:lnSpc>
                <a:spcPct val="100000"/>
              </a:lnSpc>
              <a:spcBef>
                <a:spcPts val="0"/>
              </a:spcBef>
              <a:spcAft>
                <a:spcPts val="0"/>
              </a:spcAft>
              <a:buNone/>
            </a:pPr>
            <a:r>
              <a:rPr lang="en" sz="1400">
                <a:solidFill>
                  <a:srgbClr val="FFFFFF"/>
                </a:solidFill>
                <a:highlight>
                  <a:srgbClr val="000000"/>
                </a:highlight>
              </a:rPr>
              <a:t>$ </a:t>
            </a:r>
            <a:r>
              <a:rPr b="1" lang="en" sz="1400">
                <a:solidFill>
                  <a:srgbClr val="FFFFFF"/>
                </a:solidFill>
                <a:highlight>
                  <a:srgbClr val="000000"/>
                </a:highlight>
              </a:rPr>
              <a:t>go</a:t>
            </a:r>
            <a:r>
              <a:rPr lang="en" sz="1400">
                <a:solidFill>
                  <a:srgbClr val="FFFFFF"/>
                </a:solidFill>
                <a:highlight>
                  <a:srgbClr val="000000"/>
                </a:highlight>
              </a:rPr>
              <a:t> tool trace trace.out</a:t>
            </a:r>
            <a:endParaRPr sz="1400">
              <a:solidFill>
                <a:srgbClr val="FFFFFF"/>
              </a:solidFill>
              <a:highlight>
                <a:srgbClr val="000000"/>
              </a:high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8"/>
          <p:cNvSpPr txBox="1"/>
          <p:nvPr>
            <p:ph type="title"/>
          </p:nvPr>
        </p:nvSpPr>
        <p:spPr>
          <a:xfrm>
            <a:off x="311700" y="140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Go Plugin</a:t>
            </a:r>
            <a:endParaRPr/>
          </a:p>
        </p:txBody>
      </p:sp>
      <p:sp>
        <p:nvSpPr>
          <p:cNvPr id="655" name="Google Shape;655;p98"/>
          <p:cNvSpPr txBox="1"/>
          <p:nvPr>
            <p:ph idx="1" type="body"/>
          </p:nvPr>
        </p:nvSpPr>
        <p:spPr>
          <a:xfrm>
            <a:off x="311700" y="880800"/>
            <a:ext cx="8520600" cy="3687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Plugins allow developers to build loosely coupled modular programs</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Plugins are compiled as a shared object libraries and tha be loaded at runtime</a:t>
            </a:r>
            <a:endParaRPr sz="1600">
              <a:solidFill>
                <a:schemeClr val="dk1"/>
              </a:solidFill>
            </a:endParaRPr>
          </a:p>
          <a:p>
            <a:pPr indent="0" lvl="0" marL="457200" rtl="0" algn="l">
              <a:lnSpc>
                <a:spcPct val="100000"/>
              </a:lnSpc>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latin typeface="Georgia"/>
                <a:ea typeface="Georgia"/>
                <a:cs typeface="Georgia"/>
                <a:sym typeface="Georgia"/>
              </a:rPr>
              <a:t>A Go plugin is a package compiled using the </a:t>
            </a:r>
            <a:r>
              <a:rPr lang="en" sz="1600">
                <a:solidFill>
                  <a:srgbClr val="292929"/>
                </a:solidFill>
                <a:highlight>
                  <a:srgbClr val="F2F2F2"/>
                </a:highlight>
                <a:latin typeface="Courier New"/>
                <a:ea typeface="Courier New"/>
                <a:cs typeface="Courier New"/>
                <a:sym typeface="Courier New"/>
              </a:rPr>
              <a:t>-buildmode=plugin </a:t>
            </a:r>
            <a:r>
              <a:rPr lang="en" sz="1600">
                <a:solidFill>
                  <a:srgbClr val="292929"/>
                </a:solidFill>
                <a:highlight>
                  <a:srgbClr val="FFFFFF"/>
                </a:highlight>
                <a:latin typeface="Georgia"/>
                <a:ea typeface="Georgia"/>
                <a:cs typeface="Georgia"/>
                <a:sym typeface="Georgia"/>
              </a:rPr>
              <a:t>build flag to produce a shared object (</a:t>
            </a:r>
            <a:r>
              <a:rPr lang="en" sz="1600">
                <a:solidFill>
                  <a:srgbClr val="292929"/>
                </a:solidFill>
                <a:highlight>
                  <a:srgbClr val="F2F2F2"/>
                </a:highlight>
                <a:latin typeface="Courier New"/>
                <a:ea typeface="Courier New"/>
                <a:cs typeface="Courier New"/>
                <a:sym typeface="Courier New"/>
              </a:rPr>
              <a:t>.so</a:t>
            </a:r>
            <a:r>
              <a:rPr lang="en" sz="1600">
                <a:solidFill>
                  <a:srgbClr val="292929"/>
                </a:solidFill>
                <a:highlight>
                  <a:srgbClr val="FFFFFF"/>
                </a:highlight>
                <a:latin typeface="Georgia"/>
                <a:ea typeface="Georgia"/>
                <a:cs typeface="Georgia"/>
                <a:sym typeface="Georgia"/>
              </a:rPr>
              <a:t>) library file</a:t>
            </a:r>
            <a:endParaRPr sz="1600">
              <a:solidFill>
                <a:srgbClr val="292929"/>
              </a:solidFill>
              <a:highlight>
                <a:srgbClr val="FFFFFF"/>
              </a:highlight>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30200" lvl="0" marL="457200" rtl="0" algn="l">
              <a:lnSpc>
                <a:spcPct val="100000"/>
              </a:lnSpc>
              <a:spcBef>
                <a:spcPts val="0"/>
              </a:spcBef>
              <a:spcAft>
                <a:spcPts val="0"/>
              </a:spcAft>
              <a:buClr>
                <a:srgbClr val="292929"/>
              </a:buClr>
              <a:buSzPts val="1600"/>
              <a:buChar char="●"/>
            </a:pPr>
            <a:r>
              <a:rPr lang="en" sz="1600">
                <a:solidFill>
                  <a:srgbClr val="292929"/>
                </a:solidFill>
                <a:highlight>
                  <a:srgbClr val="FFFFFF"/>
                </a:highlight>
                <a:latin typeface="Georgia"/>
                <a:ea typeface="Georgia"/>
                <a:cs typeface="Georgia"/>
                <a:sym typeface="Georgia"/>
              </a:rPr>
              <a:t>A plugin package must be identified as </a:t>
            </a:r>
            <a:r>
              <a:rPr lang="en" sz="1600">
                <a:solidFill>
                  <a:srgbClr val="292929"/>
                </a:solidFill>
                <a:highlight>
                  <a:srgbClr val="F2F2F2"/>
                </a:highlight>
                <a:latin typeface="Courier New"/>
                <a:ea typeface="Courier New"/>
                <a:cs typeface="Courier New"/>
                <a:sym typeface="Courier New"/>
              </a:rPr>
              <a:t>main</a:t>
            </a:r>
            <a:r>
              <a:rPr lang="en" sz="1600">
                <a:solidFill>
                  <a:srgbClr val="292929"/>
                </a:solidFill>
                <a:highlight>
                  <a:srgbClr val="FFFFFF"/>
                </a:highlight>
                <a:latin typeface="Georgia"/>
                <a:ea typeface="Georgia"/>
                <a:cs typeface="Georgia"/>
                <a:sym typeface="Georgia"/>
              </a:rPr>
              <a:t>.</a:t>
            </a:r>
            <a:endParaRPr sz="1600">
              <a:solidFill>
                <a:srgbClr val="292929"/>
              </a:solidFill>
              <a:highlight>
                <a:srgbClr val="FFFFFF"/>
              </a:highlight>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330200" lvl="0" marL="457200" rtl="0" algn="l">
              <a:lnSpc>
                <a:spcPct val="100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Exported package functions and variables become shared library symbols</a:t>
            </a:r>
            <a:endParaRPr sz="1600">
              <a:solidFill>
                <a:srgbClr val="292929"/>
              </a:solidFill>
              <a:highlight>
                <a:srgbClr val="FFFFFF"/>
              </a:highlight>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457200" rtl="0" algn="l">
              <a:lnSpc>
                <a:spcPct val="100000"/>
              </a:lnSpc>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9"/>
          <p:cNvSpPr txBox="1"/>
          <p:nvPr>
            <p:ph type="title"/>
          </p:nvPr>
        </p:nvSpPr>
        <p:spPr>
          <a:xfrm>
            <a:off x="311700" y="18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Go Plugin</a:t>
            </a:r>
            <a:endParaRPr/>
          </a:p>
        </p:txBody>
      </p:sp>
      <p:sp>
        <p:nvSpPr>
          <p:cNvPr id="661" name="Google Shape;661;p99"/>
          <p:cNvSpPr txBox="1"/>
          <p:nvPr>
            <p:ph idx="1" type="body"/>
          </p:nvPr>
        </p:nvSpPr>
        <p:spPr>
          <a:xfrm>
            <a:off x="311700" y="804700"/>
            <a:ext cx="4840200" cy="41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On the right , </a:t>
            </a:r>
            <a:r>
              <a:rPr lang="en" sz="1600">
                <a:solidFill>
                  <a:srgbClr val="292929"/>
                </a:solidFill>
                <a:highlight>
                  <a:srgbClr val="FFFFFF"/>
                </a:highlight>
                <a:latin typeface="Georgia"/>
                <a:ea typeface="Georgia"/>
                <a:cs typeface="Georgia"/>
                <a:sym typeface="Georgia"/>
              </a:rPr>
              <a:t>For example you can see that the sort plugin is just an exported function name , using it </a:t>
            </a:r>
            <a:r>
              <a:rPr lang="en" sz="1600">
                <a:solidFill>
                  <a:srgbClr val="292929"/>
                </a:solidFill>
                <a:highlight>
                  <a:srgbClr val="FFFFFF"/>
                </a:highlight>
                <a:latin typeface="Georgia"/>
                <a:ea typeface="Georgia"/>
                <a:cs typeface="Georgia"/>
                <a:sym typeface="Georgia"/>
              </a:rPr>
              <a:t> is simple as :</a:t>
            </a:r>
            <a:endParaRPr sz="1600">
              <a:solidFill>
                <a:srgbClr val="292929"/>
              </a:solidFill>
              <a:highlight>
                <a:srgbClr val="FFFFFF"/>
              </a:highlight>
              <a:latin typeface="Georgia"/>
              <a:ea typeface="Georgia"/>
              <a:cs typeface="Georgia"/>
              <a:sym typeface="Georgia"/>
            </a:endParaRPr>
          </a:p>
          <a:p>
            <a:pPr indent="-304800" lvl="0" marL="457200" rtl="0" algn="l">
              <a:lnSpc>
                <a:spcPct val="150000"/>
              </a:lnSpc>
              <a:spcBef>
                <a:spcPts val="1600"/>
              </a:spcBef>
              <a:spcAft>
                <a:spcPts val="0"/>
              </a:spcAft>
              <a:buSzPts val="1200"/>
              <a:buFont typeface="Courier New"/>
              <a:buAutoNum type="arabicPeriod"/>
            </a:pPr>
            <a:r>
              <a:rPr lang="en" sz="1200">
                <a:solidFill>
                  <a:srgbClr val="000000"/>
                </a:solidFill>
                <a:highlight>
                  <a:srgbClr val="FFFFFF"/>
                </a:highlight>
              </a:rPr>
              <a:t>Opening the file using plugin package</a:t>
            </a:r>
            <a:r>
              <a:rPr lang="en" sz="1200">
                <a:solidFill>
                  <a:schemeClr val="dk1"/>
                </a:solidFill>
                <a:highlight>
                  <a:srgbClr val="FFFFFF"/>
                </a:highlight>
                <a:latin typeface="Courier New"/>
                <a:ea typeface="Courier New"/>
                <a:cs typeface="Courier New"/>
                <a:sym typeface="Courier New"/>
              </a:rPr>
              <a:t> plugin.</a:t>
            </a:r>
            <a:r>
              <a:rPr lang="en" sz="1200">
                <a:solidFill>
                  <a:srgbClr val="795E26"/>
                </a:solidFill>
                <a:highlight>
                  <a:srgbClr val="FFFFFF"/>
                </a:highlight>
                <a:latin typeface="Courier New"/>
                <a:ea typeface="Courier New"/>
                <a:cs typeface="Courier New"/>
                <a:sym typeface="Courier New"/>
              </a:rPr>
              <a:t>Open</a:t>
            </a:r>
            <a:r>
              <a:rPr lang="en" sz="1200">
                <a:solidFill>
                  <a:schemeClr val="dk1"/>
                </a:solidFill>
                <a:highlight>
                  <a:srgbClr val="FFFFFF"/>
                </a:highlight>
                <a:latin typeface="Courier New"/>
                <a:ea typeface="Courier New"/>
                <a:cs typeface="Courier New"/>
                <a:sym typeface="Courier New"/>
              </a:rPr>
              <a:t>(</a:t>
            </a:r>
            <a:r>
              <a:rPr lang="en" sz="1200">
                <a:solidFill>
                  <a:srgbClr val="A31515"/>
                </a:solidFill>
                <a:highlight>
                  <a:srgbClr val="FFFFFF"/>
                </a:highlight>
                <a:latin typeface="Courier New"/>
                <a:ea typeface="Courier New"/>
                <a:cs typeface="Courier New"/>
                <a:sym typeface="Courier New"/>
              </a:rPr>
              <a:t>"./plugins/bubblesort.so"</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a:p>
            <a:pPr indent="-304800" lvl="0" marL="457200" rtl="0" algn="l">
              <a:lnSpc>
                <a:spcPct val="150000"/>
              </a:lnSpc>
              <a:spcBef>
                <a:spcPts val="0"/>
              </a:spcBef>
              <a:spcAft>
                <a:spcPts val="0"/>
              </a:spcAft>
              <a:buClr>
                <a:srgbClr val="000000"/>
              </a:buClr>
              <a:buSzPts val="1200"/>
              <a:buAutoNum type="arabicPeriod"/>
            </a:pPr>
            <a:r>
              <a:rPr lang="en" sz="1200">
                <a:solidFill>
                  <a:srgbClr val="000000"/>
                </a:solidFill>
                <a:highlight>
                  <a:srgbClr val="FFFFFF"/>
                </a:highlight>
              </a:rPr>
              <a:t>Looking for the exported function </a:t>
            </a:r>
            <a:endParaRPr sz="1200">
              <a:solidFill>
                <a:srgbClr val="000000"/>
              </a:solidFill>
              <a:highlight>
                <a:srgbClr val="FFFFFF"/>
              </a:highlight>
            </a:endParaRPr>
          </a:p>
          <a:p>
            <a:pPr indent="0" lvl="0" marL="457200" rtl="0" algn="l">
              <a:lnSpc>
                <a:spcPct val="150000"/>
              </a:lnSpc>
              <a:spcBef>
                <a:spcPts val="0"/>
              </a:spcBef>
              <a:spcAft>
                <a:spcPts val="0"/>
              </a:spcAft>
              <a:buNone/>
            </a:pPr>
            <a:r>
              <a:rPr lang="en" sz="1200">
                <a:solidFill>
                  <a:srgbClr val="001080"/>
                </a:solidFill>
                <a:highlight>
                  <a:srgbClr val="FFFFFF"/>
                </a:highlight>
                <a:latin typeface="Courier New"/>
                <a:ea typeface="Courier New"/>
                <a:cs typeface="Courier New"/>
                <a:sym typeface="Courier New"/>
              </a:rPr>
              <a:t>symbol</a:t>
            </a:r>
            <a:r>
              <a:rPr lang="en" sz="1200">
                <a:solidFill>
                  <a:schemeClr val="dk1"/>
                </a:solidFill>
                <a:highlight>
                  <a:srgbClr val="FFFFFF"/>
                </a:highlight>
                <a:latin typeface="Courier New"/>
                <a:ea typeface="Courier New"/>
                <a:cs typeface="Courier New"/>
                <a:sym typeface="Courier New"/>
              </a:rPr>
              <a:t>, </a:t>
            </a:r>
            <a:r>
              <a:rPr lang="en" sz="1200">
                <a:solidFill>
                  <a:srgbClr val="001080"/>
                </a:solidFill>
                <a:highlight>
                  <a:srgbClr val="FFFFFF"/>
                </a:highlight>
                <a:latin typeface="Courier New"/>
                <a:ea typeface="Courier New"/>
                <a:cs typeface="Courier New"/>
                <a:sym typeface="Courier New"/>
              </a:rPr>
              <a:t>err</a:t>
            </a:r>
            <a:r>
              <a:rPr lang="en" sz="1200">
                <a:solidFill>
                  <a:schemeClr val="dk1"/>
                </a:solidFill>
                <a:highlight>
                  <a:srgbClr val="FFFFFF"/>
                </a:highlight>
                <a:latin typeface="Courier New"/>
                <a:ea typeface="Courier New"/>
                <a:cs typeface="Courier New"/>
                <a:sym typeface="Courier New"/>
              </a:rPr>
              <a:t> := p.</a:t>
            </a:r>
            <a:r>
              <a:rPr lang="en" sz="1200">
                <a:solidFill>
                  <a:srgbClr val="795E26"/>
                </a:solidFill>
                <a:highlight>
                  <a:srgbClr val="FFFFFF"/>
                </a:highlight>
                <a:latin typeface="Courier New"/>
                <a:ea typeface="Courier New"/>
                <a:cs typeface="Courier New"/>
                <a:sym typeface="Courier New"/>
              </a:rPr>
              <a:t>Lookup</a:t>
            </a:r>
            <a:r>
              <a:rPr lang="en" sz="1200">
                <a:solidFill>
                  <a:schemeClr val="dk1"/>
                </a:solidFill>
                <a:highlight>
                  <a:srgbClr val="FFFFFF"/>
                </a:highlight>
                <a:latin typeface="Courier New"/>
                <a:ea typeface="Courier New"/>
                <a:cs typeface="Courier New"/>
                <a:sym typeface="Courier New"/>
              </a:rPr>
              <a:t>(</a:t>
            </a:r>
            <a:r>
              <a:rPr lang="en" sz="1200">
                <a:solidFill>
                  <a:srgbClr val="A31515"/>
                </a:solidFill>
                <a:highlight>
                  <a:srgbClr val="FFFFFF"/>
                </a:highlight>
                <a:latin typeface="Courier New"/>
                <a:ea typeface="Courier New"/>
                <a:cs typeface="Courier New"/>
                <a:sym typeface="Courier New"/>
              </a:rPr>
              <a:t>"Sort"</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a:p>
            <a:pPr indent="-304800" lvl="0" marL="457200" rtl="0" algn="l">
              <a:lnSpc>
                <a:spcPct val="150000"/>
              </a:lnSpc>
              <a:spcBef>
                <a:spcPts val="0"/>
              </a:spcBef>
              <a:spcAft>
                <a:spcPts val="0"/>
              </a:spcAft>
              <a:buClr>
                <a:schemeClr val="dk1"/>
              </a:buClr>
              <a:buSzPts val="1200"/>
              <a:buFont typeface="Courier New"/>
              <a:buAutoNum type="arabicPeriod"/>
            </a:pPr>
            <a:r>
              <a:rPr lang="en" sz="1200">
                <a:solidFill>
                  <a:schemeClr val="dk1"/>
                </a:solidFill>
                <a:highlight>
                  <a:srgbClr val="FFFFFF"/>
                </a:highlight>
              </a:rPr>
              <a:t>Executing the function</a:t>
            </a: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457200" rtl="0" algn="l">
              <a:lnSpc>
                <a:spcPct val="150000"/>
              </a:lnSpc>
              <a:spcBef>
                <a:spcPts val="0"/>
              </a:spcBef>
              <a:spcAft>
                <a:spcPts val="0"/>
              </a:spcAft>
              <a:buNone/>
            </a:pPr>
            <a:r>
              <a:rPr lang="en" sz="1200">
                <a:solidFill>
                  <a:srgbClr val="001080"/>
                </a:solidFill>
                <a:highlight>
                  <a:srgbClr val="FFFFFF"/>
                </a:highlight>
                <a:latin typeface="Courier New"/>
                <a:ea typeface="Courier New"/>
                <a:cs typeface="Courier New"/>
                <a:sym typeface="Courier New"/>
              </a:rPr>
              <a:t>sortFunc</a:t>
            </a:r>
            <a:r>
              <a:rPr lang="en" sz="1200">
                <a:solidFill>
                  <a:schemeClr val="dk1"/>
                </a:solidFill>
                <a:highlight>
                  <a:srgbClr val="FFFFFF"/>
                </a:highlight>
                <a:latin typeface="Courier New"/>
                <a:ea typeface="Courier New"/>
                <a:cs typeface="Courier New"/>
                <a:sym typeface="Courier New"/>
              </a:rPr>
              <a:t>, </a:t>
            </a:r>
            <a:r>
              <a:rPr lang="en" sz="1200">
                <a:solidFill>
                  <a:srgbClr val="001080"/>
                </a:solidFill>
                <a:highlight>
                  <a:srgbClr val="FFFFFF"/>
                </a:highlight>
                <a:latin typeface="Courier New"/>
                <a:ea typeface="Courier New"/>
                <a:cs typeface="Courier New"/>
                <a:sym typeface="Courier New"/>
              </a:rPr>
              <a:t>ok</a:t>
            </a:r>
            <a:r>
              <a:rPr lang="en" sz="1200">
                <a:solidFill>
                  <a:schemeClr val="dk1"/>
                </a:solidFill>
                <a:highlight>
                  <a:srgbClr val="FFFFFF"/>
                </a:highlight>
                <a:latin typeface="Courier New"/>
                <a:ea typeface="Courier New"/>
                <a:cs typeface="Courier New"/>
                <a:sym typeface="Courier New"/>
              </a:rPr>
              <a:t> := symbol.(</a:t>
            </a:r>
            <a:r>
              <a:rPr lang="en" sz="1200">
                <a:solidFill>
                  <a:srgbClr val="0000FF"/>
                </a:solidFill>
                <a:highlight>
                  <a:srgbClr val="FFFFFF"/>
                </a:highlight>
                <a:latin typeface="Courier New"/>
                <a:ea typeface="Courier New"/>
                <a:cs typeface="Courier New"/>
                <a:sym typeface="Courier New"/>
              </a:rPr>
              <a:t>func</a:t>
            </a:r>
            <a:r>
              <a:rPr lang="en" sz="1200">
                <a:solidFill>
                  <a:schemeClr val="dk1"/>
                </a:solidFill>
                <a:highlight>
                  <a:srgbClr val="FFFFFF"/>
                </a:highlight>
                <a:latin typeface="Courier New"/>
                <a:ea typeface="Courier New"/>
                <a:cs typeface="Courier New"/>
                <a:sym typeface="Courier New"/>
              </a:rPr>
              <a:t>([]</a:t>
            </a:r>
            <a:r>
              <a:rPr lang="en" sz="1200">
                <a:solidFill>
                  <a:srgbClr val="267F99"/>
                </a:solidFill>
                <a:highlight>
                  <a:srgbClr val="FFFFFF"/>
                </a:highlight>
                <a:latin typeface="Courier New"/>
                <a:ea typeface="Courier New"/>
                <a:cs typeface="Courier New"/>
                <a:sym typeface="Courier New"/>
              </a:rPr>
              <a:t>int</a:t>
            </a:r>
            <a:r>
              <a:rPr lang="en" sz="1200">
                <a:solidFill>
                  <a:schemeClr val="dk1"/>
                </a:solidFill>
                <a:highlight>
                  <a:srgbClr val="FFFFFF"/>
                </a:highlight>
                <a:latin typeface="Courier New"/>
                <a:ea typeface="Courier New"/>
                <a:cs typeface="Courier New"/>
                <a:sym typeface="Courier New"/>
              </a:rPr>
              <a:t>) *[]</a:t>
            </a:r>
            <a:r>
              <a:rPr lang="en" sz="1200">
                <a:solidFill>
                  <a:srgbClr val="267F99"/>
                </a:solidFill>
                <a:highlight>
                  <a:srgbClr val="FFFFFF"/>
                </a:highlight>
                <a:latin typeface="Courier New"/>
                <a:ea typeface="Courier New"/>
                <a:cs typeface="Courier New"/>
                <a:sym typeface="Courier New"/>
              </a:rPr>
              <a:t>int</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1200">
                <a:solidFill>
                  <a:schemeClr val="dk1"/>
                </a:solidFill>
                <a:highlight>
                  <a:srgbClr val="FFFFFF"/>
                </a:highlight>
                <a:latin typeface="Courier New"/>
                <a:ea typeface="Courier New"/>
                <a:cs typeface="Courier New"/>
                <a:sym typeface="Courier New"/>
              </a:rPr>
              <a:t>     </a:t>
            </a:r>
            <a:r>
              <a:rPr lang="en" sz="1200">
                <a:solidFill>
                  <a:srgbClr val="001080"/>
                </a:solidFill>
                <a:highlight>
                  <a:srgbClr val="FFFFFF"/>
                </a:highlight>
                <a:latin typeface="Courier New"/>
                <a:ea typeface="Courier New"/>
                <a:cs typeface="Courier New"/>
                <a:sym typeface="Courier New"/>
              </a:rPr>
              <a:t>sorted</a:t>
            </a:r>
            <a:r>
              <a:rPr lang="en" sz="1200">
                <a:solidFill>
                  <a:schemeClr val="dk1"/>
                </a:solidFill>
                <a:highlight>
                  <a:srgbClr val="FFFFFF"/>
                </a:highlight>
                <a:latin typeface="Courier New"/>
                <a:ea typeface="Courier New"/>
                <a:cs typeface="Courier New"/>
                <a:sym typeface="Courier New"/>
              </a:rPr>
              <a:t> := </a:t>
            </a:r>
            <a:r>
              <a:rPr lang="en" sz="1200">
                <a:solidFill>
                  <a:srgbClr val="795E26"/>
                </a:solidFill>
                <a:highlight>
                  <a:srgbClr val="FFFFFF"/>
                </a:highlight>
                <a:latin typeface="Courier New"/>
                <a:ea typeface="Courier New"/>
                <a:cs typeface="Courier New"/>
                <a:sym typeface="Courier New"/>
              </a:rPr>
              <a:t>sortFunc</a:t>
            </a:r>
            <a:r>
              <a:rPr lang="en" sz="1200">
                <a:solidFill>
                  <a:schemeClr val="dk1"/>
                </a:solidFill>
                <a:highlight>
                  <a:srgbClr val="FFFFFF"/>
                </a:highlight>
                <a:latin typeface="Courier New"/>
                <a:ea typeface="Courier New"/>
                <a:cs typeface="Courier New"/>
                <a:sym typeface="Courier New"/>
              </a:rPr>
              <a:t>(numbers)</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sz="1600">
              <a:solidFill>
                <a:srgbClr val="292929"/>
              </a:solidFill>
              <a:highlight>
                <a:srgbClr val="FFFFFF"/>
              </a:highlight>
              <a:latin typeface="Georgia"/>
              <a:ea typeface="Georgia"/>
              <a:cs typeface="Georgia"/>
              <a:sym typeface="Georgia"/>
            </a:endParaRPr>
          </a:p>
        </p:txBody>
      </p:sp>
      <p:sp>
        <p:nvSpPr>
          <p:cNvPr id="662" name="Google Shape;662;p99"/>
          <p:cNvSpPr txBox="1"/>
          <p:nvPr/>
        </p:nvSpPr>
        <p:spPr>
          <a:xfrm>
            <a:off x="5226450" y="804700"/>
            <a:ext cx="3685800" cy="411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package</a:t>
            </a:r>
            <a:r>
              <a:rPr lang="en" sz="900">
                <a:solidFill>
                  <a:schemeClr val="dk1"/>
                </a:solidFill>
                <a:highlight>
                  <a:srgbClr val="FFFFFF"/>
                </a:highlight>
                <a:latin typeface="Courier New"/>
                <a:ea typeface="Courier New"/>
                <a:cs typeface="Courier New"/>
                <a:sym typeface="Courier New"/>
              </a:rPr>
              <a:t> main</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Sort</a:t>
            </a:r>
            <a:r>
              <a:rPr lang="en" sz="900">
                <a:solidFill>
                  <a:schemeClr val="dk1"/>
                </a:solidFill>
                <a:highlight>
                  <a:srgbClr val="FFFFFF"/>
                </a:highlight>
                <a:latin typeface="Courier New"/>
                <a:ea typeface="Courier New"/>
                <a:cs typeface="Courier New"/>
                <a:sym typeface="Courier New"/>
              </a:rPr>
              <a:t>(items []</a:t>
            </a:r>
            <a:r>
              <a:rPr lang="en" sz="900">
                <a:solidFill>
                  <a:srgbClr val="267F99"/>
                </a:solidFill>
                <a:highlight>
                  <a:srgbClr val="FFFFFF"/>
                </a:highlight>
                <a:latin typeface="Courier New"/>
                <a:ea typeface="Courier New"/>
                <a:cs typeface="Courier New"/>
                <a:sym typeface="Courier New"/>
              </a:rPr>
              <a:t>int</a:t>
            </a:r>
            <a:r>
              <a:rPr lang="en" sz="900">
                <a:solidFill>
                  <a:schemeClr val="dk1"/>
                </a:solidFill>
                <a:highlight>
                  <a:srgbClr val="FFFFFF"/>
                </a:highlight>
                <a:latin typeface="Courier New"/>
                <a:ea typeface="Courier New"/>
                <a:cs typeface="Courier New"/>
                <a:sym typeface="Courier New"/>
              </a:rPr>
              <a:t>) *[]</a:t>
            </a:r>
            <a:r>
              <a:rPr lang="en" sz="900">
                <a:solidFill>
                  <a:srgbClr val="267F99"/>
                </a:solidFill>
                <a:highlight>
                  <a:srgbClr val="FFFFFF"/>
                </a:highlight>
                <a:latin typeface="Courier New"/>
                <a:ea typeface="Courier New"/>
                <a:cs typeface="Courier New"/>
                <a:sym typeface="Courier New"/>
              </a:rPr>
              <a:t>int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 &lt; </a:t>
            </a:r>
            <a:r>
              <a:rPr lang="en" sz="900">
                <a:solidFill>
                  <a:srgbClr val="098658"/>
                </a:solidFill>
                <a:highlight>
                  <a:srgbClr val="FFFFFF"/>
                </a:highlight>
                <a:latin typeface="Courier New"/>
                <a:ea typeface="Courier New"/>
                <a:cs typeface="Courier New"/>
                <a:sym typeface="Courier New"/>
              </a:rPr>
              <a:t>2</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&amp;items</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tmp</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i</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i &lt;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 i++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j</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j &lt;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j++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items[j] &gt;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tmp</a:t>
            </a:r>
            <a:r>
              <a:rPr lang="en" sz="900">
                <a:solidFill>
                  <a:schemeClr val="dk1"/>
                </a:solidFill>
                <a:highlight>
                  <a:srgbClr val="FFFFFF"/>
                </a:highlight>
                <a:latin typeface="Courier New"/>
                <a:ea typeface="Courier New"/>
                <a:cs typeface="Courier New"/>
                <a:sym typeface="Courier New"/>
              </a:rPr>
              <a:t> = items[j]</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items[j] =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 tmp</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&amp;items</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0"/>
          <p:cNvSpPr txBox="1"/>
          <p:nvPr>
            <p:ph type="title"/>
          </p:nvPr>
        </p:nvSpPr>
        <p:spPr>
          <a:xfrm>
            <a:off x="311700" y="216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Go program for multiple platform </a:t>
            </a:r>
            <a:endParaRPr/>
          </a:p>
        </p:txBody>
      </p:sp>
      <p:sp>
        <p:nvSpPr>
          <p:cNvPr id="668" name="Google Shape;668;p100"/>
          <p:cNvSpPr txBox="1"/>
          <p:nvPr>
            <p:ph idx="1" type="body"/>
          </p:nvPr>
        </p:nvSpPr>
        <p:spPr>
          <a:xfrm>
            <a:off x="311700" y="891675"/>
            <a:ext cx="8520600" cy="3677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when developing software that needs to run on multiple operating systems ,it is a common practice to build your final binary for many different platforms, to maximize your program’s performance.</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It can be difficult when the platform you are using for development is different from the platform you want to deploy your program to</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In the past building for Mac or for windows , forced you to set up build machines for those operating systems</a:t>
            </a:r>
            <a:endParaRPr sz="1600">
              <a:solidFill>
                <a:schemeClr val="dk1"/>
              </a:solidFill>
            </a:endParaRPr>
          </a:p>
          <a:p>
            <a:pPr indent="0" lvl="0" marL="0" rtl="0" algn="l">
              <a:spcBef>
                <a:spcPts val="0"/>
              </a:spcBef>
              <a:spcAft>
                <a:spcPts val="0"/>
              </a:spcAft>
              <a:buNone/>
            </a:pPr>
            <a:r>
              <a:t/>
            </a:r>
            <a:endParaRPr>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1"/>
          <p:cNvSpPr txBox="1"/>
          <p:nvPr>
            <p:ph type="title"/>
          </p:nvPr>
        </p:nvSpPr>
        <p:spPr>
          <a:xfrm>
            <a:off x="311700" y="18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GOOS &amp; GOARCH</a:t>
            </a:r>
            <a:endParaRPr/>
          </a:p>
        </p:txBody>
      </p:sp>
      <p:sp>
        <p:nvSpPr>
          <p:cNvPr id="674" name="Google Shape;674;p101"/>
          <p:cNvSpPr txBox="1"/>
          <p:nvPr>
            <p:ph idx="1" type="body"/>
          </p:nvPr>
        </p:nvSpPr>
        <p:spPr>
          <a:xfrm>
            <a:off x="311700" y="902550"/>
            <a:ext cx="8700600" cy="366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Go solves that issue directly in the go build tool by adding support for multiple platforms.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using the env variables and build tags you can control which operating system your binary will be </a:t>
            </a:r>
            <a:r>
              <a:rPr lang="en" sz="1600">
                <a:solidFill>
                  <a:schemeClr val="dk1"/>
                </a:solidFill>
              </a:rPr>
              <a:t>built</a:t>
            </a:r>
            <a:r>
              <a:rPr lang="en" sz="1600">
                <a:solidFill>
                  <a:schemeClr val="dk1"/>
                </a:solidFill>
              </a:rPr>
              <a:t> for, and also you can toggle code that will run only on a specific operating system</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To see all the platform go can compile for run </a:t>
            </a:r>
            <a:r>
              <a:rPr lang="en" sz="1600">
                <a:solidFill>
                  <a:srgbClr val="FFFFFF"/>
                </a:solidFill>
                <a:highlight>
                  <a:srgbClr val="000000"/>
                </a:highlight>
              </a:rPr>
              <a:t>$ go tool dist list</a:t>
            </a:r>
            <a:endParaRPr sz="1600">
              <a:solidFill>
                <a:srgbClr val="FFFFFF"/>
              </a:solidFill>
              <a:highlight>
                <a:srgbClr val="000000"/>
              </a:highlight>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To see the current architecture you are running on run </a:t>
            </a:r>
            <a:r>
              <a:rPr lang="en" sz="1600">
                <a:solidFill>
                  <a:srgbClr val="FFFFFF"/>
                </a:solidFill>
                <a:highlight>
                  <a:srgbClr val="000000"/>
                </a:highlight>
              </a:rPr>
              <a:t>$ go env GOOS GOARCH</a:t>
            </a:r>
            <a:endParaRPr sz="1600">
              <a:solidFill>
                <a:srgbClr val="FFFFFF"/>
              </a:solidFill>
              <a:highlight>
                <a:srgbClr val="000000"/>
              </a:highlight>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160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199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Go Modules</a:t>
            </a:r>
            <a:endParaRPr/>
          </a:p>
        </p:txBody>
      </p:sp>
      <p:sp>
        <p:nvSpPr>
          <p:cNvPr id="106" name="Google Shape;106;p21"/>
          <p:cNvSpPr txBox="1"/>
          <p:nvPr>
            <p:ph idx="1" type="body"/>
          </p:nvPr>
        </p:nvSpPr>
        <p:spPr>
          <a:xfrm>
            <a:off x="311700" y="906475"/>
            <a:ext cx="85206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Go modules are stored inside </a:t>
            </a:r>
            <a:r>
              <a:rPr b="1" lang="en" sz="1600">
                <a:solidFill>
                  <a:schemeClr val="dk1"/>
                </a:solidFill>
              </a:rPr>
              <a:t>$GOPATH/pkg/mod/cache</a:t>
            </a:r>
            <a:r>
              <a:rPr lang="en" sz="1600">
                <a:solidFill>
                  <a:schemeClr val="dk1"/>
                </a:solidFill>
              </a:rPr>
              <a:t> directory (</a:t>
            </a:r>
            <a:r>
              <a:rPr b="1" i="1" lang="en" sz="1600">
                <a:solidFill>
                  <a:schemeClr val="dk1"/>
                </a:solidFill>
              </a:rPr>
              <a:t>module cache directory</a:t>
            </a:r>
            <a:r>
              <a:rPr lang="en" sz="1600">
                <a:solidFill>
                  <a:schemeClr val="dk1"/>
                </a:solidFill>
              </a:rPr>
              <a:t>). (Seems like we haven’t been able to get rid of $GOPATH at all. But Go has to </a:t>
            </a:r>
            <a:r>
              <a:rPr b="1" lang="en" sz="1600">
                <a:solidFill>
                  <a:schemeClr val="dk1"/>
                </a:solidFill>
              </a:rPr>
              <a:t>cache</a:t>
            </a:r>
            <a:r>
              <a:rPr lang="en" sz="1600">
                <a:solidFill>
                  <a:schemeClr val="dk1"/>
                </a:solidFill>
              </a:rPr>
              <a:t> modules somewhere on the system to prevent repeated downloading of the same modules of the same versions).</a:t>
            </a:r>
            <a:endParaRPr sz="1600">
              <a:solidFill>
                <a:srgbClr val="292929"/>
              </a:solidFill>
              <a:highlight>
                <a:srgbClr val="FFFFFF"/>
              </a:highlight>
            </a:endParaRPr>
          </a:p>
          <a:p>
            <a:pPr indent="-330200" lvl="0" marL="457200" rtl="0" algn="l">
              <a:lnSpc>
                <a:spcPct val="100000"/>
              </a:lnSpc>
              <a:spcBef>
                <a:spcPts val="1000"/>
              </a:spcBef>
              <a:spcAft>
                <a:spcPts val="0"/>
              </a:spcAft>
              <a:buClr>
                <a:srgbClr val="292929"/>
              </a:buClr>
              <a:buSzPts val="1600"/>
              <a:buChar char="●"/>
            </a:pPr>
            <a:r>
              <a:rPr lang="en" sz="1600">
                <a:solidFill>
                  <a:srgbClr val="292929"/>
                </a:solidFill>
                <a:highlight>
                  <a:srgbClr val="FFFFFF"/>
                </a:highlight>
              </a:rPr>
              <a:t>Modules allows us to install the precise version of a dependency package to avoid breaking changes.</a:t>
            </a:r>
            <a:endParaRPr sz="1600">
              <a:solidFill>
                <a:srgbClr val="292929"/>
              </a:solidFill>
              <a:highlight>
                <a:srgbClr val="FFFFFF"/>
              </a:highlight>
            </a:endParaRPr>
          </a:p>
          <a:p>
            <a:pPr indent="-330200" lvl="0" marL="457200" rtl="0" algn="l">
              <a:lnSpc>
                <a:spcPct val="100000"/>
              </a:lnSpc>
              <a:spcBef>
                <a:spcPts val="1000"/>
              </a:spcBef>
              <a:spcAft>
                <a:spcPts val="0"/>
              </a:spcAft>
              <a:buClr>
                <a:srgbClr val="292929"/>
              </a:buClr>
              <a:buSzPts val="1600"/>
              <a:buChar char="●"/>
            </a:pPr>
            <a:r>
              <a:rPr lang="en" sz="1600">
                <a:solidFill>
                  <a:srgbClr val="292929"/>
                </a:solidFill>
                <a:highlight>
                  <a:srgbClr val="FFFFFF"/>
                </a:highlight>
              </a:rPr>
              <a:t>Using modules we are able to import multiple versions of the same dependency package</a:t>
            </a:r>
            <a:endParaRPr sz="1600">
              <a:solidFill>
                <a:srgbClr val="292929"/>
              </a:solidFill>
              <a:highlight>
                <a:srgbClr val="FFFFFF"/>
              </a:highlight>
            </a:endParaRPr>
          </a:p>
          <a:p>
            <a:pPr indent="-330200" lvl="0" marL="457200" rtl="0" algn="l">
              <a:lnSpc>
                <a:spcPct val="100000"/>
              </a:lnSpc>
              <a:spcBef>
                <a:spcPts val="1000"/>
              </a:spcBef>
              <a:spcAft>
                <a:spcPts val="0"/>
              </a:spcAft>
              <a:buClr>
                <a:srgbClr val="292929"/>
              </a:buClr>
              <a:buSzPts val="1600"/>
              <a:buChar char="●"/>
            </a:pPr>
            <a:r>
              <a:rPr lang="en" sz="1600">
                <a:solidFill>
                  <a:srgbClr val="292929"/>
                </a:solidFill>
                <a:highlight>
                  <a:srgbClr val="FFFFFF"/>
                </a:highlight>
              </a:rPr>
              <a:t>Like </a:t>
            </a:r>
            <a:r>
              <a:rPr lang="en" sz="1600">
                <a:solidFill>
                  <a:srgbClr val="292929"/>
                </a:solidFill>
                <a:highlight>
                  <a:srgbClr val="F2F2F2"/>
                </a:highlight>
              </a:rPr>
              <a:t>package.json</a:t>
            </a:r>
            <a:r>
              <a:rPr lang="en" sz="1600">
                <a:solidFill>
                  <a:srgbClr val="292929"/>
                </a:solidFill>
                <a:highlight>
                  <a:srgbClr val="FFFFFF"/>
                </a:highlight>
              </a:rPr>
              <a:t> in </a:t>
            </a:r>
            <a:r>
              <a:rPr b="1" lang="en" sz="1600">
                <a:solidFill>
                  <a:srgbClr val="292929"/>
                </a:solidFill>
                <a:highlight>
                  <a:srgbClr val="FFFFFF"/>
                </a:highlight>
              </a:rPr>
              <a:t>NPM</a:t>
            </a:r>
            <a:r>
              <a:rPr lang="en" sz="1600">
                <a:solidFill>
                  <a:srgbClr val="292929"/>
                </a:solidFill>
                <a:highlight>
                  <a:srgbClr val="FFFFFF"/>
                </a:highlight>
              </a:rPr>
              <a:t>, each module has go.mod file that the dependencies of our project</a:t>
            </a:r>
            <a:endParaRPr sz="1600">
              <a:solidFill>
                <a:srgbClr val="292929"/>
              </a:solidFill>
              <a:highlight>
                <a:srgbClr val="FFFFFF"/>
              </a:highlight>
            </a:endParaRPr>
          </a:p>
          <a:p>
            <a:pPr indent="-330200" lvl="0" marL="457200" rtl="0" algn="l">
              <a:spcBef>
                <a:spcPts val="1000"/>
              </a:spcBef>
              <a:spcAft>
                <a:spcPts val="0"/>
              </a:spcAft>
              <a:buClr>
                <a:srgbClr val="292929"/>
              </a:buClr>
              <a:buSzPts val="1600"/>
              <a:buChar char="●"/>
            </a:pPr>
            <a:r>
              <a:rPr lang="en" sz="1600">
                <a:solidFill>
                  <a:schemeClr val="dk1"/>
                </a:solidFill>
              </a:rPr>
              <a:t>If we do -&gt; import "</a:t>
            </a:r>
            <a:r>
              <a:rPr b="1" lang="en" sz="1600">
                <a:solidFill>
                  <a:schemeClr val="dk1"/>
                </a:solidFill>
              </a:rPr>
              <a:t>github.com/username/packagename</a:t>
            </a:r>
            <a:r>
              <a:rPr lang="en" sz="1600">
                <a:solidFill>
                  <a:schemeClr val="dk1"/>
                </a:solidFill>
              </a:rPr>
              <a:t>"</a:t>
            </a:r>
            <a:endParaRPr sz="1600">
              <a:solidFill>
                <a:schemeClr val="dk1"/>
              </a:solidFill>
            </a:endParaRPr>
          </a:p>
          <a:p>
            <a:pPr indent="0" lvl="0" marL="457200" rtl="0" algn="l">
              <a:spcBef>
                <a:spcPts val="0"/>
              </a:spcBef>
              <a:spcAft>
                <a:spcPts val="0"/>
              </a:spcAft>
              <a:buNone/>
            </a:pPr>
            <a:r>
              <a:rPr lang="en" sz="1600">
                <a:solidFill>
                  <a:schemeClr val="dk1"/>
                </a:solidFill>
              </a:rPr>
              <a:t>In the above package import statement, the </a:t>
            </a:r>
            <a:r>
              <a:rPr b="1" lang="en" sz="1600">
                <a:solidFill>
                  <a:schemeClr val="dk1"/>
                </a:solidFill>
              </a:rPr>
              <a:t>package name</a:t>
            </a:r>
            <a:r>
              <a:rPr lang="en" sz="1600">
                <a:solidFill>
                  <a:schemeClr val="dk1"/>
                </a:solidFill>
              </a:rPr>
              <a:t> looks like a </a:t>
            </a:r>
            <a:r>
              <a:rPr b="1" lang="en" sz="1600">
                <a:solidFill>
                  <a:schemeClr val="dk1"/>
                </a:solidFill>
              </a:rPr>
              <a:t>URL</a:t>
            </a:r>
            <a:r>
              <a:rPr lang="en" sz="1600">
                <a:solidFill>
                  <a:schemeClr val="dk1"/>
                </a:solidFill>
              </a:rPr>
              <a:t>, because it is. Go can download and install packages located anywhere on the internet.</a:t>
            </a:r>
            <a:endParaRPr sz="1600">
              <a:solidFill>
                <a:schemeClr val="dk1"/>
              </a:solidFill>
            </a:endParaRPr>
          </a:p>
          <a:p>
            <a:pPr indent="0" lvl="0" marL="457200" rtl="0" algn="l">
              <a:lnSpc>
                <a:spcPct val="100000"/>
              </a:lnSpc>
              <a:spcBef>
                <a:spcPts val="0"/>
              </a:spcBef>
              <a:spcAft>
                <a:spcPts val="1000"/>
              </a:spcAft>
              <a:buNone/>
            </a:pPr>
            <a:r>
              <a:t/>
            </a:r>
            <a:endParaRPr sz="1400">
              <a:solidFill>
                <a:srgbClr val="292929"/>
              </a:solidFill>
              <a:highlight>
                <a:srgbClr val="FFFFFF"/>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2"/>
          <p:cNvSpPr txBox="1"/>
          <p:nvPr>
            <p:ph type="title"/>
          </p:nvPr>
        </p:nvSpPr>
        <p:spPr>
          <a:xfrm>
            <a:off x="311700" y="199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GOOS &amp; GOARCH</a:t>
            </a:r>
            <a:endParaRPr/>
          </a:p>
        </p:txBody>
      </p:sp>
      <p:sp>
        <p:nvSpPr>
          <p:cNvPr id="680" name="Google Shape;680;p102"/>
          <p:cNvSpPr txBox="1"/>
          <p:nvPr>
            <p:ph idx="1" type="body"/>
          </p:nvPr>
        </p:nvSpPr>
        <p:spPr>
          <a:xfrm>
            <a:off x="311700" y="771725"/>
            <a:ext cx="5648100" cy="413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the following sample use file path separator as it is  platform dependent to demonstrate compiling to different platforms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When running this program, you will receive different output depending on which platform you are using</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On windows we will get a\b\c , vs on linux or Mac we will get a/b/c</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when calling  filepath.Join() :</a:t>
            </a:r>
            <a:endParaRPr sz="1600">
              <a:solidFill>
                <a:schemeClr val="dk1"/>
              </a:solidFill>
            </a:endParaRPr>
          </a:p>
          <a:p>
            <a:pPr indent="0" lvl="0" marL="457200" rtl="0" algn="l">
              <a:spcBef>
                <a:spcPts val="0"/>
              </a:spcBef>
              <a:spcAft>
                <a:spcPts val="0"/>
              </a:spcAft>
              <a:buNone/>
            </a:pPr>
            <a:r>
              <a:rPr lang="en" sz="1600">
                <a:solidFill>
                  <a:schemeClr val="dk1"/>
                </a:solidFill>
              </a:rPr>
              <a:t>the Go tool chain automatically detects your machine’s GOOS and GOARCH and uses this information to use the code snippet with the right build tags and file separator</a:t>
            </a:r>
            <a:endParaRPr sz="1600">
              <a:solidFill>
                <a:schemeClr val="dk1"/>
              </a:solidFill>
            </a:endParaRPr>
          </a:p>
        </p:txBody>
      </p:sp>
      <p:sp>
        <p:nvSpPr>
          <p:cNvPr id="681" name="Google Shape;681;p102"/>
          <p:cNvSpPr txBox="1"/>
          <p:nvPr/>
        </p:nvSpPr>
        <p:spPr>
          <a:xfrm>
            <a:off x="5959800" y="894500"/>
            <a:ext cx="2940600" cy="2627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"fmt"</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"path/filepath"</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a:t>
            </a:r>
            <a:r>
              <a:rPr lang="en" sz="900">
                <a:solidFill>
                  <a:srgbClr val="D4D4D4"/>
                </a:solidFill>
                <a:highlight>
                  <a:srgbClr val="1E1E1E"/>
                </a:highlight>
                <a:latin typeface="Courier New"/>
                <a:ea typeface="Courier New"/>
                <a:cs typeface="Courier New"/>
                <a:sym typeface="Courier New"/>
              </a:rPr>
              <a:t> := filepath.</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"b"</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(s)</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3"/>
          <p:cNvSpPr txBox="1"/>
          <p:nvPr>
            <p:ph type="title"/>
          </p:nvPr>
        </p:nvSpPr>
        <p:spPr>
          <a:xfrm>
            <a:off x="311700" y="199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GOOS &amp; GOARCH</a:t>
            </a:r>
            <a:endParaRPr/>
          </a:p>
        </p:txBody>
      </p:sp>
      <p:sp>
        <p:nvSpPr>
          <p:cNvPr id="687" name="Google Shape;687;p103"/>
          <p:cNvSpPr txBox="1"/>
          <p:nvPr>
            <p:ph idx="1" type="body"/>
          </p:nvPr>
        </p:nvSpPr>
        <p:spPr>
          <a:xfrm>
            <a:off x="311700" y="771725"/>
            <a:ext cx="2529300" cy="30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Note that the path.go file is with the path separator for linux based os, and we prevent this compiling on windows by adding inversion sign For !windows : </a:t>
            </a:r>
            <a:r>
              <a:rPr b="1" lang="en" sz="1600">
                <a:solidFill>
                  <a:schemeClr val="dk1"/>
                </a:solidFill>
              </a:rPr>
              <a:t>path.go</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457200" rtl="0" algn="l">
              <a:spcBef>
                <a:spcPts val="0"/>
              </a:spcBef>
              <a:spcAft>
                <a:spcPts val="0"/>
              </a:spcAft>
              <a:buNone/>
            </a:pPr>
            <a:r>
              <a:t/>
            </a:r>
            <a:endParaRPr sz="1600">
              <a:solidFill>
                <a:schemeClr val="dk1"/>
              </a:solidFill>
            </a:endParaRPr>
          </a:p>
        </p:txBody>
      </p:sp>
      <p:sp>
        <p:nvSpPr>
          <p:cNvPr id="688" name="Google Shape;688;p103"/>
          <p:cNvSpPr txBox="1"/>
          <p:nvPr/>
        </p:nvSpPr>
        <p:spPr>
          <a:xfrm>
            <a:off x="5891700" y="1228925"/>
            <a:ext cx="2940600" cy="3488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"fmt"</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"strings"</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(parts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return</a:t>
            </a:r>
            <a:r>
              <a:rPr lang="en" sz="900">
                <a:solidFill>
                  <a:srgbClr val="D4D4D4"/>
                </a:solidFill>
                <a:highlight>
                  <a:srgbClr val="1E1E1E"/>
                </a:highlight>
                <a:latin typeface="Courier New"/>
                <a:ea typeface="Courier New"/>
                <a:cs typeface="Courier New"/>
                <a:sym typeface="Courier New"/>
              </a:rPr>
              <a:t> strings.</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(parts, PathSeparator)</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a:t>
            </a:r>
            <a:r>
              <a:rPr lang="en" sz="900">
                <a:solidFill>
                  <a:srgbClr val="D4D4D4"/>
                </a:solidFill>
                <a:highlight>
                  <a:srgbClr val="1E1E1E"/>
                </a:highlight>
                <a:latin typeface="Courier New"/>
                <a:ea typeface="Courier New"/>
                <a:cs typeface="Courier New"/>
                <a:sym typeface="Courier New"/>
              </a:rPr>
              <a:t> := </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"b"</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(s)</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
        <p:nvSpPr>
          <p:cNvPr id="689" name="Google Shape;689;p103"/>
          <p:cNvSpPr txBox="1"/>
          <p:nvPr/>
        </p:nvSpPr>
        <p:spPr>
          <a:xfrm>
            <a:off x="2896075" y="1228925"/>
            <a:ext cx="2940600" cy="2627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+build !windows</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const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PathSeparator</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
        <p:nvSpPr>
          <p:cNvPr id="690" name="Google Shape;690;p103"/>
          <p:cNvSpPr txBox="1"/>
          <p:nvPr/>
        </p:nvSpPr>
        <p:spPr>
          <a:xfrm>
            <a:off x="2896075" y="838175"/>
            <a:ext cx="2046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path.go</a:t>
            </a:r>
            <a:endParaRPr b="1"/>
          </a:p>
        </p:txBody>
      </p:sp>
      <p:sp>
        <p:nvSpPr>
          <p:cNvPr id="691" name="Google Shape;691;p103"/>
          <p:cNvSpPr txBox="1"/>
          <p:nvPr/>
        </p:nvSpPr>
        <p:spPr>
          <a:xfrm>
            <a:off x="5891700" y="838175"/>
            <a:ext cx="2046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main</a:t>
            </a:r>
            <a:r>
              <a:rPr b="1" lang="en"/>
              <a:t>.go</a:t>
            </a:r>
            <a:endParaRPr b="1"/>
          </a:p>
        </p:txBody>
      </p:sp>
      <p:sp>
        <p:nvSpPr>
          <p:cNvPr id="692" name="Google Shape;692;p103"/>
          <p:cNvSpPr txBox="1"/>
          <p:nvPr/>
        </p:nvSpPr>
        <p:spPr>
          <a:xfrm>
            <a:off x="311700" y="4248975"/>
            <a:ext cx="55251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If we will try to run this on windows we will get an error</a:t>
            </a:r>
            <a:endParaRPr>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04"/>
          <p:cNvSpPr txBox="1"/>
          <p:nvPr>
            <p:ph type="title"/>
          </p:nvPr>
        </p:nvSpPr>
        <p:spPr>
          <a:xfrm>
            <a:off x="311700" y="199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Fixing the problem - compile on windows</a:t>
            </a:r>
            <a:endParaRPr/>
          </a:p>
        </p:txBody>
      </p:sp>
      <p:sp>
        <p:nvSpPr>
          <p:cNvPr id="698" name="Google Shape;698;p104"/>
          <p:cNvSpPr txBox="1"/>
          <p:nvPr>
            <p:ph idx="1" type="body"/>
          </p:nvPr>
        </p:nvSpPr>
        <p:spPr>
          <a:xfrm>
            <a:off x="311700" y="924125"/>
            <a:ext cx="5413200" cy="413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We can </a:t>
            </a:r>
            <a:r>
              <a:rPr lang="en" sz="1600">
                <a:solidFill>
                  <a:schemeClr val="dk1"/>
                </a:solidFill>
              </a:rPr>
              <a:t>fix it by adding a file for windows as well :</a:t>
            </a:r>
            <a:r>
              <a:rPr b="1" lang="en" sz="1600">
                <a:solidFill>
                  <a:schemeClr val="dk1"/>
                </a:solidFill>
              </a:rPr>
              <a:t> windows.go</a:t>
            </a:r>
            <a:endParaRPr b="1" sz="1600">
              <a:solidFill>
                <a:schemeClr val="dk1"/>
              </a:solidFill>
            </a:endParaRPr>
          </a:p>
          <a:p>
            <a:pPr indent="0" lvl="0" marL="457200" rtl="0" algn="l">
              <a:spcBef>
                <a:spcPts val="0"/>
              </a:spcBef>
              <a:spcAft>
                <a:spcPts val="0"/>
              </a:spcAft>
              <a:buNone/>
            </a:pPr>
            <a:r>
              <a:t/>
            </a:r>
            <a:endParaRPr b="1"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If go finds the GOOS and GOARCH env variables it will use them for compiling , if not it will use the </a:t>
            </a:r>
            <a:endParaRPr sz="1600">
              <a:solidFill>
                <a:schemeClr val="dk1"/>
              </a:solidFill>
            </a:endParaRPr>
          </a:p>
          <a:p>
            <a:pPr indent="0" lvl="0" marL="457200" rtl="0" algn="l">
              <a:spcBef>
                <a:spcPts val="0"/>
              </a:spcBef>
              <a:spcAft>
                <a:spcPts val="0"/>
              </a:spcAft>
              <a:buNone/>
            </a:pPr>
            <a:r>
              <a:rPr lang="en" sz="1600">
                <a:solidFill>
                  <a:schemeClr val="dk1"/>
                </a:solidFill>
              </a:rPr>
              <a:t>current os and arch the app is running on</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We can change the compilation target by changing thuds env variables</a:t>
            </a:r>
            <a:endParaRPr sz="1600">
              <a:solidFill>
                <a:schemeClr val="dk1"/>
              </a:solidFill>
            </a:endParaRPr>
          </a:p>
          <a:p>
            <a:pPr indent="0" lvl="0" marL="457200" rtl="0" algn="l">
              <a:spcBef>
                <a:spcPts val="0"/>
              </a:spcBef>
              <a:spcAft>
                <a:spcPts val="0"/>
              </a:spcAft>
              <a:buNone/>
            </a:pPr>
            <a:r>
              <a:rPr lang="en" sz="1600">
                <a:solidFill>
                  <a:schemeClr val="dk1"/>
                </a:solidFill>
              </a:rPr>
              <a:t>For example: </a:t>
            </a:r>
            <a:r>
              <a:rPr b="1" lang="en" sz="1600">
                <a:solidFill>
                  <a:schemeClr val="dk1"/>
                </a:solidFill>
              </a:rPr>
              <a:t>GOOS=windows go build</a:t>
            </a:r>
            <a:endParaRPr b="1" sz="1600">
              <a:solidFill>
                <a:schemeClr val="dk1"/>
              </a:solidFill>
            </a:endParaRPr>
          </a:p>
          <a:p>
            <a:pPr indent="0" lvl="0" marL="457200" rtl="0" algn="l">
              <a:spcBef>
                <a:spcPts val="0"/>
              </a:spcBef>
              <a:spcAft>
                <a:spcPts val="0"/>
              </a:spcAft>
              <a:buNone/>
            </a:pPr>
            <a:r>
              <a:t/>
            </a:r>
            <a:endParaRPr b="1"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You will see now an app.exe file in your directory although you are on Mac or linux</a:t>
            </a:r>
            <a:endParaRPr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914400" rtl="0" algn="l">
              <a:spcBef>
                <a:spcPts val="0"/>
              </a:spcBef>
              <a:spcAft>
                <a:spcPts val="0"/>
              </a:spcAft>
              <a:buNone/>
            </a:pPr>
            <a:r>
              <a:t/>
            </a:r>
            <a:endParaRPr sz="1600">
              <a:solidFill>
                <a:schemeClr val="dk1"/>
              </a:solidFill>
            </a:endParaRPr>
          </a:p>
        </p:txBody>
      </p:sp>
      <p:sp>
        <p:nvSpPr>
          <p:cNvPr id="699" name="Google Shape;699;p104"/>
          <p:cNvSpPr txBox="1"/>
          <p:nvPr/>
        </p:nvSpPr>
        <p:spPr>
          <a:xfrm>
            <a:off x="5959800" y="894500"/>
            <a:ext cx="2940600" cy="1520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+build windows</a:t>
            </a:r>
            <a:endParaRPr sz="900">
              <a:solidFill>
                <a:srgbClr val="6A9955"/>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const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PathSeparator</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t>
            </a:r>
            <a:r>
              <a:rPr lang="en" sz="900">
                <a:solidFill>
                  <a:srgbClr val="D7BA7D"/>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569CD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5"/>
          <p:cNvSpPr txBox="1"/>
          <p:nvPr>
            <p:ph type="title"/>
          </p:nvPr>
        </p:nvSpPr>
        <p:spPr>
          <a:xfrm>
            <a:off x="311700" y="199025"/>
            <a:ext cx="8520600" cy="572700"/>
          </a:xfrm>
          <a:prstGeom prst="rect">
            <a:avLst/>
          </a:prstGeom>
        </p:spPr>
        <p:txBody>
          <a:bodyPr anchorCtr="0" anchor="t" bIns="91425" lIns="91425" spcFirstLastPara="1" rIns="91425" wrap="square" tIns="91425">
            <a:noAutofit/>
          </a:bodyPr>
          <a:lstStyle/>
          <a:p>
            <a:pPr indent="0" lvl="0" marL="215900" rtl="0" algn="l">
              <a:lnSpc>
                <a:spcPct val="115000"/>
              </a:lnSpc>
              <a:spcBef>
                <a:spcPts val="0"/>
              </a:spcBef>
              <a:spcAft>
                <a:spcPts val="0"/>
              </a:spcAft>
              <a:buClr>
                <a:schemeClr val="dk1"/>
              </a:buClr>
              <a:buSzPts val="1100"/>
              <a:buFont typeface="Arial"/>
              <a:buNone/>
            </a:pPr>
            <a:r>
              <a:rPr b="1" lang="en" sz="2400"/>
              <a:t>Using </a:t>
            </a:r>
            <a:r>
              <a:rPr lang="en" sz="2400"/>
              <a:t>GOOS</a:t>
            </a:r>
            <a:r>
              <a:rPr b="1" lang="en" sz="2400"/>
              <a:t> and </a:t>
            </a:r>
            <a:r>
              <a:rPr lang="en" sz="2400"/>
              <a:t>GOARCH</a:t>
            </a:r>
            <a:r>
              <a:rPr b="1" lang="en" sz="2400"/>
              <a:t> Filename Suffixes</a:t>
            </a:r>
            <a:endParaRPr b="1" sz="2400"/>
          </a:p>
          <a:p>
            <a:pPr indent="0" lvl="0" marL="0" rtl="0" algn="l">
              <a:spcBef>
                <a:spcPts val="0"/>
              </a:spcBef>
              <a:spcAft>
                <a:spcPts val="0"/>
              </a:spcAft>
              <a:buNone/>
            </a:pPr>
            <a:r>
              <a:t/>
            </a:r>
            <a:endParaRPr/>
          </a:p>
        </p:txBody>
      </p:sp>
      <p:sp>
        <p:nvSpPr>
          <p:cNvPr id="705" name="Google Shape;705;p105"/>
          <p:cNvSpPr txBox="1"/>
          <p:nvPr>
            <p:ph idx="1" type="body"/>
          </p:nvPr>
        </p:nvSpPr>
        <p:spPr>
          <a:xfrm>
            <a:off x="311700" y="924125"/>
            <a:ext cx="8454600" cy="413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the Go standard library makes heavy use of build tags to simplify code by separating out different platform implementations into different files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Go also use  suffixes for </a:t>
            </a:r>
            <a:r>
              <a:rPr lang="en" sz="1600">
                <a:solidFill>
                  <a:schemeClr val="dk1"/>
                </a:solidFill>
              </a:rPr>
              <a:t>which platform the file was meant for,</a:t>
            </a:r>
            <a:r>
              <a:rPr lang="en" sz="1600">
                <a:solidFill>
                  <a:schemeClr val="dk1"/>
                </a:solidFill>
              </a:rPr>
              <a:t>  for example On the os/path_windows.go meant for windows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When naming a .go file, you can add GOOS and GOARCH as suffixes to the file’s name in that order, separating the values by underscores (_)</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For example for a windows os with arm architecture we could use a file name like </a:t>
            </a:r>
            <a:r>
              <a:rPr b="1" lang="en" sz="1600">
                <a:solidFill>
                  <a:schemeClr val="dk1"/>
                </a:solidFill>
              </a:rPr>
              <a:t>myfile_windows_arm64.go</a:t>
            </a:r>
            <a:endParaRPr b="1" sz="1600">
              <a:solidFill>
                <a:schemeClr val="dk1"/>
              </a:solidFill>
            </a:endParaRPr>
          </a:p>
          <a:p>
            <a:pPr indent="0" lvl="0" marL="457200" rtl="0" algn="l">
              <a:spcBef>
                <a:spcPts val="0"/>
              </a:spcBef>
              <a:spcAft>
                <a:spcPts val="0"/>
              </a:spcAft>
              <a:buNone/>
            </a:pPr>
            <a:r>
              <a:t/>
            </a:r>
            <a:endParaRPr sz="9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914400" rtl="0" algn="l">
              <a:spcBef>
                <a:spcPts val="0"/>
              </a:spcBef>
              <a:spcAft>
                <a:spcPts val="0"/>
              </a:spcAft>
              <a:buNone/>
            </a:pPr>
            <a:r>
              <a:t/>
            </a:r>
            <a:endParaRPr sz="1600">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6"/>
          <p:cNvSpPr txBox="1"/>
          <p:nvPr>
            <p:ph type="title"/>
          </p:nvPr>
        </p:nvSpPr>
        <p:spPr>
          <a:xfrm>
            <a:off x="311700" y="199025"/>
            <a:ext cx="8520600" cy="572700"/>
          </a:xfrm>
          <a:prstGeom prst="rect">
            <a:avLst/>
          </a:prstGeom>
        </p:spPr>
        <p:txBody>
          <a:bodyPr anchorCtr="0" anchor="t" bIns="91425" lIns="91425" spcFirstLastPara="1" rIns="91425" wrap="square" tIns="91425">
            <a:noAutofit/>
          </a:bodyPr>
          <a:lstStyle/>
          <a:p>
            <a:pPr indent="0" lvl="0" marL="215900" rtl="0" algn="l">
              <a:lnSpc>
                <a:spcPct val="115000"/>
              </a:lnSpc>
              <a:spcBef>
                <a:spcPts val="0"/>
              </a:spcBef>
              <a:spcAft>
                <a:spcPts val="0"/>
              </a:spcAft>
              <a:buNone/>
            </a:pPr>
            <a:r>
              <a:rPr b="1" lang="en" sz="2400"/>
              <a:t>Fast </a:t>
            </a:r>
            <a:r>
              <a:rPr b="1" lang="en" sz="2400"/>
              <a:t>Exercise</a:t>
            </a:r>
            <a:endParaRPr b="1" sz="2400"/>
          </a:p>
          <a:p>
            <a:pPr indent="0" lvl="0" marL="0" rtl="0" algn="l">
              <a:spcBef>
                <a:spcPts val="0"/>
              </a:spcBef>
              <a:spcAft>
                <a:spcPts val="0"/>
              </a:spcAft>
              <a:buNone/>
            </a:pPr>
            <a:r>
              <a:t/>
            </a:r>
            <a:endParaRPr/>
          </a:p>
        </p:txBody>
      </p:sp>
      <p:sp>
        <p:nvSpPr>
          <p:cNvPr id="711" name="Google Shape;711;p106"/>
          <p:cNvSpPr txBox="1"/>
          <p:nvPr>
            <p:ph idx="1" type="body"/>
          </p:nvPr>
        </p:nvSpPr>
        <p:spPr>
          <a:xfrm>
            <a:off x="311700" y="924125"/>
            <a:ext cx="8454600" cy="413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AutoNum type="arabicPeriod"/>
            </a:pPr>
            <a:r>
              <a:rPr lang="en" sz="2000">
                <a:solidFill>
                  <a:schemeClr val="dk1"/>
                </a:solidFill>
              </a:rPr>
              <a:t>Update your program to use file suffixes instead of build tags to compile for unix and windows</a:t>
            </a:r>
            <a:endParaRPr sz="1300">
              <a:solidFill>
                <a:schemeClr val="dk1"/>
              </a:solidFill>
            </a:endParaRPr>
          </a:p>
          <a:p>
            <a:pPr indent="0" lvl="0" marL="45720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0" rtl="0" algn="l">
              <a:spcBef>
                <a:spcPts val="0"/>
              </a:spcBef>
              <a:spcAft>
                <a:spcPts val="0"/>
              </a:spcAft>
              <a:buNone/>
            </a:pPr>
            <a:r>
              <a:t/>
            </a:r>
            <a:endParaRPr b="1" sz="1600">
              <a:solidFill>
                <a:schemeClr val="dk1"/>
              </a:solidFill>
            </a:endParaRPr>
          </a:p>
          <a:p>
            <a:pPr indent="0" lvl="0" marL="914400" rtl="0" algn="l">
              <a:spcBef>
                <a:spcPts val="0"/>
              </a:spcBef>
              <a:spcAft>
                <a:spcPts val="0"/>
              </a:spcAft>
              <a:buNone/>
            </a:pPr>
            <a:r>
              <a:t/>
            </a:r>
            <a:endParaRPr sz="1600">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7"/>
          <p:cNvSpPr txBox="1"/>
          <p:nvPr>
            <p:ph type="title"/>
          </p:nvPr>
        </p:nvSpPr>
        <p:spPr>
          <a:xfrm>
            <a:off x="311700" y="162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Docker image for go - CGO_ENABLED=0</a:t>
            </a:r>
            <a:endParaRPr/>
          </a:p>
        </p:txBody>
      </p:sp>
      <p:sp>
        <p:nvSpPr>
          <p:cNvPr id="717" name="Google Shape;717;p107"/>
          <p:cNvSpPr txBox="1"/>
          <p:nvPr>
            <p:ph idx="1" type="body"/>
          </p:nvPr>
        </p:nvSpPr>
        <p:spPr>
          <a:xfrm>
            <a:off x="311700" y="837325"/>
            <a:ext cx="8520600" cy="382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Usually compiled go binaries do not have any c dependencies so we are not dependent on runtime libraries, and the go libraries we use are embedded in executable</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If we compile our app on linux the resulting binary will link against a few c standard libraries,this creates a dependency between our go app an the linux os</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Please note that if we compiles on windows or mac with the GOOS=linux env , we will not have this issue,cause the code will link statically</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On linux we can force the code to use static linking by using the CGO_ENABLED=0 </a:t>
            </a:r>
            <a:endParaRPr sz="1600">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8"/>
          <p:cNvSpPr txBox="1"/>
          <p:nvPr>
            <p:ph type="title"/>
          </p:nvPr>
        </p:nvSpPr>
        <p:spPr>
          <a:xfrm>
            <a:off x="145725" y="134500"/>
            <a:ext cx="4870500" cy="6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Building Docker image for go </a:t>
            </a:r>
            <a:endParaRPr/>
          </a:p>
        </p:txBody>
      </p:sp>
      <p:sp>
        <p:nvSpPr>
          <p:cNvPr id="723" name="Google Shape;723;p108"/>
          <p:cNvSpPr txBox="1"/>
          <p:nvPr/>
        </p:nvSpPr>
        <p:spPr>
          <a:xfrm>
            <a:off x="5016225" y="231450"/>
            <a:ext cx="4028700" cy="4680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ARG</a:t>
            </a:r>
            <a:r>
              <a:rPr lang="en" sz="900">
                <a:solidFill>
                  <a:srgbClr val="D4D4D4"/>
                </a:solidFill>
                <a:highlight>
                  <a:srgbClr val="1E1E1E"/>
                </a:highlight>
                <a:latin typeface="Courier New"/>
                <a:ea typeface="Courier New"/>
                <a:cs typeface="Courier New"/>
                <a:sym typeface="Courier New"/>
              </a:rPr>
              <a:t> TARGETOS</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ARG</a:t>
            </a:r>
            <a:r>
              <a:rPr lang="en" sz="900">
                <a:solidFill>
                  <a:srgbClr val="D4D4D4"/>
                </a:solidFill>
                <a:highlight>
                  <a:srgbClr val="1E1E1E"/>
                </a:highlight>
                <a:latin typeface="Courier New"/>
                <a:ea typeface="Courier New"/>
                <a:cs typeface="Courier New"/>
                <a:sym typeface="Courier New"/>
              </a:rPr>
              <a:t> TARGETARCH</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golang:1.14.3-alpine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build</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WORKDIR</a:t>
            </a:r>
            <a:r>
              <a:rPr lang="en" sz="900">
                <a:solidFill>
                  <a:srgbClr val="D4D4D4"/>
                </a:solidFill>
                <a:highlight>
                  <a:srgbClr val="1E1E1E"/>
                </a:highlight>
                <a:latin typeface="Courier New"/>
                <a:ea typeface="Courier New"/>
                <a:cs typeface="Courier New"/>
                <a:sym typeface="Courier New"/>
              </a:rPr>
              <a:t> /src</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ENV</a:t>
            </a:r>
            <a:r>
              <a:rPr lang="en" sz="900">
                <a:solidFill>
                  <a:srgbClr val="D4D4D4"/>
                </a:solidFill>
                <a:highlight>
                  <a:srgbClr val="1E1E1E"/>
                </a:highlight>
                <a:latin typeface="Courier New"/>
                <a:ea typeface="Courier New"/>
                <a:cs typeface="Courier New"/>
                <a:sym typeface="Courier New"/>
              </a:rPr>
              <a:t> CGO_ENABLED=0</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RUN</a:t>
            </a:r>
            <a:r>
              <a:rPr lang="en" sz="900">
                <a:solidFill>
                  <a:srgbClr val="D4D4D4"/>
                </a:solidFill>
                <a:highlight>
                  <a:srgbClr val="1E1E1E"/>
                </a:highlight>
                <a:latin typeface="Courier New"/>
                <a:ea typeface="Courier New"/>
                <a:cs typeface="Courier New"/>
                <a:sym typeface="Courier New"/>
              </a:rPr>
              <a:t> go mod download</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RUN</a:t>
            </a:r>
            <a:r>
              <a:rPr lang="en" sz="900">
                <a:solidFill>
                  <a:srgbClr val="D4D4D4"/>
                </a:solidFill>
                <a:highlight>
                  <a:srgbClr val="1E1E1E"/>
                </a:highlight>
                <a:latin typeface="Courier New"/>
                <a:ea typeface="Courier New"/>
                <a:cs typeface="Courier New"/>
                <a:sym typeface="Courier New"/>
              </a:rPr>
              <a:t> GOOS=${TARGETOS} GOARCH=${TARGETARCH} go build -o /out/example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scratch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bin-unix</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--from=build /out/example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bin-unix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bin-linux</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bin-unix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bin-darwin</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scratch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bin-windows</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--from=build /out/example /example.exe</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bin-${TARGETOS}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ENTRYPOINT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"/example"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724" name="Google Shape;724;p108"/>
          <p:cNvSpPr txBox="1"/>
          <p:nvPr/>
        </p:nvSpPr>
        <p:spPr>
          <a:xfrm>
            <a:off x="145725" y="843975"/>
            <a:ext cx="4758900" cy="406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following docker file is a generic docker file that takes TARGETOS and TARGETARCH as args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CGO_ENABLED=0 force go to compile with static linking , so it is not dependent on the libraries on the hosting os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Also GOOS and GOARCH are assigned with values to define the os and arch when building the app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We can build image with the following command</a:t>
            </a:r>
            <a:endParaRPr/>
          </a:p>
          <a:p>
            <a:pPr indent="0" lvl="0" marL="457200" rtl="0" algn="l">
              <a:lnSpc>
                <a:spcPct val="115000"/>
              </a:lnSpc>
              <a:spcBef>
                <a:spcPts val="0"/>
              </a:spcBef>
              <a:spcAft>
                <a:spcPts val="0"/>
              </a:spcAft>
              <a:buNone/>
            </a:pPr>
            <a:r>
              <a:t/>
            </a:r>
            <a:endParaRPr sz="850">
              <a:solidFill>
                <a:srgbClr val="FFFFFF"/>
              </a:solidFill>
              <a:highlight>
                <a:srgbClr val="000000"/>
              </a:highlight>
            </a:endParaRPr>
          </a:p>
          <a:p>
            <a:pPr indent="0" lvl="0" marL="457200" rtl="0" algn="l">
              <a:lnSpc>
                <a:spcPct val="115000"/>
              </a:lnSpc>
              <a:spcBef>
                <a:spcPts val="0"/>
              </a:spcBef>
              <a:spcAft>
                <a:spcPts val="0"/>
              </a:spcAft>
              <a:buNone/>
            </a:pPr>
            <a:r>
              <a:rPr lang="en" sz="850">
                <a:solidFill>
                  <a:srgbClr val="FFFFFF"/>
                </a:solidFill>
                <a:highlight>
                  <a:srgbClr val="000000"/>
                </a:highlight>
              </a:rPr>
              <a:t>$ docker build -t dynamicgo --build-arg TARGETOS=windows --build-arg TARGETARCH=amd64 --target bin .</a:t>
            </a:r>
            <a:endParaRPr sz="850">
              <a:solidFill>
                <a:srgbClr val="FFFFFF"/>
              </a:solidFill>
              <a:highlight>
                <a:srgbClr val="000000"/>
              </a:highlight>
            </a:endParaRPr>
          </a:p>
          <a:p>
            <a:pPr indent="0" lvl="0" marL="457200" rtl="0" algn="l">
              <a:lnSpc>
                <a:spcPct val="115000"/>
              </a:lnSpc>
              <a:spcBef>
                <a:spcPts val="0"/>
              </a:spcBef>
              <a:spcAft>
                <a:spcPts val="0"/>
              </a:spcAft>
              <a:buNone/>
            </a:pPr>
            <a:r>
              <a:t/>
            </a:r>
            <a:endParaRPr sz="850">
              <a:solidFill>
                <a:srgbClr val="FFFFFF"/>
              </a:solidFill>
              <a:highlight>
                <a:srgbClr val="000000"/>
              </a:highlight>
            </a:endParaRPr>
          </a:p>
          <a:p>
            <a:pPr indent="-317500" lvl="0" marL="457200" rtl="0" algn="l">
              <a:spcBef>
                <a:spcPts val="0"/>
              </a:spcBef>
              <a:spcAft>
                <a:spcPts val="0"/>
              </a:spcAft>
              <a:buClr>
                <a:schemeClr val="dk1"/>
              </a:buClr>
              <a:buSzPts val="1400"/>
              <a:buChar char="●"/>
            </a:pPr>
            <a:r>
              <a:rPr lang="en">
                <a:solidFill>
                  <a:schemeClr val="dk1"/>
                </a:solidFill>
              </a:rPr>
              <a:t>The Scratch image is a special image directly build into the docker engine, and allow us build minimal image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9"/>
          <p:cNvSpPr txBox="1"/>
          <p:nvPr>
            <p:ph type="title"/>
          </p:nvPr>
        </p:nvSpPr>
        <p:spPr>
          <a:xfrm>
            <a:off x="311700" y="225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Recap</a:t>
            </a:r>
            <a:endParaRPr/>
          </a:p>
        </p:txBody>
      </p:sp>
      <p:sp>
        <p:nvSpPr>
          <p:cNvPr id="730" name="Google Shape;730;p109"/>
          <p:cNvSpPr txBox="1"/>
          <p:nvPr>
            <p:ph idx="1" type="body"/>
          </p:nvPr>
        </p:nvSpPr>
        <p:spPr>
          <a:xfrm>
            <a:off x="311700" y="876925"/>
            <a:ext cx="8520600" cy="36921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Char char="●"/>
            </a:pPr>
            <a:r>
              <a:rPr lang="en" sz="1600">
                <a:solidFill>
                  <a:srgbClr val="000000"/>
                </a:solidFill>
              </a:rPr>
              <a:t>Kubernetes Authomates and </a:t>
            </a:r>
            <a:r>
              <a:rPr lang="en" sz="1600">
                <a:solidFill>
                  <a:srgbClr val="000000"/>
                </a:solidFill>
              </a:rPr>
              <a:t>monitors</a:t>
            </a:r>
            <a:r>
              <a:rPr lang="en" sz="1600">
                <a:solidFill>
                  <a:srgbClr val="000000"/>
                </a:solidFill>
              </a:rPr>
              <a:t> the lifecycle of a stateless application</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It can scale the app up or down and always make sure it keeps running</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Kubernetes Cluster Consists of computers called nodes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The basic unit of work in kubernetes called pod, which is a group of one or more linux containers</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Clr>
                <a:srgbClr val="000000"/>
              </a:buClr>
              <a:buSzPts val="1600"/>
              <a:buChar char="●"/>
            </a:pPr>
            <a:r>
              <a:rPr lang="en" sz="1600">
                <a:solidFill>
                  <a:srgbClr val="000000"/>
                </a:solidFill>
              </a:rPr>
              <a:t>Kubernetes</a:t>
            </a:r>
            <a:r>
              <a:rPr lang="en" sz="1600">
                <a:solidFill>
                  <a:srgbClr val="000000"/>
                </a:solidFill>
              </a:rPr>
              <a:t> can be </a:t>
            </a:r>
            <a:r>
              <a:rPr lang="en" sz="1600">
                <a:solidFill>
                  <a:srgbClr val="000000"/>
                </a:solidFill>
              </a:rPr>
              <a:t>divided</a:t>
            </a:r>
            <a:r>
              <a:rPr lang="en" sz="1600">
                <a:solidFill>
                  <a:srgbClr val="000000"/>
                </a:solidFill>
              </a:rPr>
              <a:t> to planes  </a:t>
            </a:r>
            <a:endParaRPr sz="1600">
              <a:solidFill>
                <a:srgbClr val="000000"/>
              </a:solidFill>
            </a:endParaRPr>
          </a:p>
          <a:p>
            <a:pPr indent="-330200" lvl="1" marL="914400" rtl="0" algn="l">
              <a:lnSpc>
                <a:spcPct val="100000"/>
              </a:lnSpc>
              <a:spcBef>
                <a:spcPts val="0"/>
              </a:spcBef>
              <a:spcAft>
                <a:spcPts val="0"/>
              </a:spcAft>
              <a:buClr>
                <a:srgbClr val="000000"/>
              </a:buClr>
              <a:buSzPts val="1600"/>
              <a:buChar char="○"/>
            </a:pPr>
            <a:r>
              <a:rPr lang="en" sz="1600">
                <a:solidFill>
                  <a:srgbClr val="000000"/>
                </a:solidFill>
              </a:rPr>
              <a:t>Control plane - the actual pods that the kubernetes core components runs on,exposing the api,etc...</a:t>
            </a:r>
            <a:endParaRPr sz="1600">
              <a:solidFill>
                <a:srgbClr val="000000"/>
              </a:solidFill>
            </a:endParaRPr>
          </a:p>
          <a:p>
            <a:pPr indent="-330200" lvl="1" marL="914400" rtl="0" algn="l">
              <a:lnSpc>
                <a:spcPct val="100000"/>
              </a:lnSpc>
              <a:spcBef>
                <a:spcPts val="0"/>
              </a:spcBef>
              <a:spcAft>
                <a:spcPts val="0"/>
              </a:spcAft>
              <a:buClr>
                <a:srgbClr val="000000"/>
              </a:buClr>
              <a:buSzPts val="1600"/>
              <a:buChar char="○"/>
            </a:pPr>
            <a:r>
              <a:rPr lang="en" sz="1600">
                <a:solidFill>
                  <a:srgbClr val="000000"/>
                </a:solidFill>
              </a:rPr>
              <a:t>Data Plane - everything else meaning the nodes and pods which the application runs on</a:t>
            </a:r>
            <a:endParaRPr sz="1600">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10"/>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Kubernetes - Architecture</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736" name="Google Shape;736;p110"/>
          <p:cNvSpPr txBox="1"/>
          <p:nvPr>
            <p:ph idx="1" type="body"/>
          </p:nvPr>
        </p:nvSpPr>
        <p:spPr>
          <a:xfrm>
            <a:off x="311700" y="753975"/>
            <a:ext cx="8649600" cy="41151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Kubernetes is made from one or more masters and a bunch of nodes (use to be called minions)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Master Components holds a “control plane” which in charge of which work to run on which node</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(In short control plane is what monitor the cluster schedule the work , makes the changes, etc..)</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The nodes are what actually do the real work , they report back to the master and watch for changes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11"/>
          <p:cNvSpPr txBox="1"/>
          <p:nvPr>
            <p:ph type="title"/>
          </p:nvPr>
        </p:nvSpPr>
        <p:spPr>
          <a:xfrm>
            <a:off x="311700" y="181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Roboto"/>
                <a:ea typeface="Roboto"/>
                <a:cs typeface="Roboto"/>
                <a:sym typeface="Roboto"/>
              </a:rPr>
              <a:t>Kubernetes control plane and data plane</a:t>
            </a:r>
            <a:endParaRPr sz="2400">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
        <p:nvSpPr>
          <p:cNvPr id="742" name="Google Shape;742;p111"/>
          <p:cNvSpPr txBox="1"/>
          <p:nvPr>
            <p:ph idx="1" type="body"/>
          </p:nvPr>
        </p:nvSpPr>
        <p:spPr>
          <a:xfrm>
            <a:off x="311700" y="753975"/>
            <a:ext cx="8649600" cy="42972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1000"/>
              </a:spcBef>
              <a:spcAft>
                <a:spcPts val="0"/>
              </a:spcAft>
              <a:buClr>
                <a:schemeClr val="dk1"/>
              </a:buClr>
              <a:buSzPts val="1800"/>
              <a:buChar char="●"/>
            </a:pPr>
            <a:r>
              <a:rPr lang="en">
                <a:solidFill>
                  <a:schemeClr val="dk1"/>
                </a:solidFill>
              </a:rPr>
              <a:t>Kubernetes is actually a collection of pods implementing the k8s api and the cluster orchestration logic what also referred as the kubernetes control plane</a:t>
            </a:r>
            <a:endParaRPr>
              <a:solidFill>
                <a:schemeClr val="dk1"/>
              </a:solidFill>
            </a:endParaRPr>
          </a:p>
          <a:p>
            <a:pPr indent="0" lvl="0" marL="457200" rtl="0" algn="l">
              <a:lnSpc>
                <a:spcPct val="100000"/>
              </a:lnSpc>
              <a:spcBef>
                <a:spcPts val="1000"/>
              </a:spcBef>
              <a:spcAft>
                <a:spcPts val="0"/>
              </a:spcAft>
              <a:buNone/>
            </a:pPr>
            <a:r>
              <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The application/data plane is everything else meaning all the nodes that hosts all the pods that the application runs on</a:t>
            </a:r>
            <a:endParaRPr>
              <a:solidFill>
                <a:schemeClr val="dk1"/>
              </a:solidFill>
            </a:endParaRPr>
          </a:p>
          <a:p>
            <a:pPr indent="0" lvl="0" marL="457200" rtl="0" algn="l">
              <a:lnSpc>
                <a:spcPct val="100000"/>
              </a:lnSpc>
              <a:spcBef>
                <a:spcPts val="1000"/>
              </a:spcBef>
              <a:spcAft>
                <a:spcPts val="0"/>
              </a:spcAft>
              <a:buNone/>
            </a:pPr>
            <a:r>
              <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The </a:t>
            </a:r>
            <a:r>
              <a:rPr i="1" lang="en">
                <a:solidFill>
                  <a:schemeClr val="dk1"/>
                </a:solidFill>
              </a:rPr>
              <a:t>controllers </a:t>
            </a:r>
            <a:r>
              <a:rPr lang="en">
                <a:solidFill>
                  <a:schemeClr val="dk1"/>
                </a:solidFill>
              </a:rPr>
              <a:t>of the control plane implement control loops that repeatedly compare the desired state of the cluster to its actual state </a:t>
            </a:r>
            <a:endParaRPr>
              <a:solidFill>
                <a:schemeClr val="dk1"/>
              </a:solidFill>
            </a:endParaRPr>
          </a:p>
          <a:p>
            <a:pPr indent="0" lvl="0" marL="457200" rtl="0" algn="l">
              <a:lnSpc>
                <a:spcPct val="100000"/>
              </a:lnSpc>
              <a:spcBef>
                <a:spcPts val="1000"/>
              </a:spcBef>
              <a:spcAft>
                <a:spcPts val="0"/>
              </a:spcAft>
              <a:buNone/>
            </a:pPr>
            <a:r>
              <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When the state of the cluster changes , controllers take actions to match it back again to it’s desired state</a:t>
            </a:r>
            <a:endParaRPr>
              <a:solidFill>
                <a:schemeClr val="dk1"/>
              </a:solidFill>
            </a:endParaRPr>
          </a:p>
          <a:p>
            <a:pPr indent="0" lvl="0" marL="457200" rtl="0" algn="l">
              <a:lnSpc>
                <a:spcPct val="100000"/>
              </a:lnSpc>
              <a:spcBef>
                <a:spcPts val="1000"/>
              </a:spcBef>
              <a:spcAft>
                <a:spcPts val="100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